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C4342-F8A2-3C43-B60A-6E765B814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C91009-5570-713F-F3CD-D2F82EBD2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124B8-F524-9232-BEF2-C8C58971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D360A5-CC27-8274-5A8A-AEFDEB9A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C2106-DEAD-154A-6050-F89A16CD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4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4C834-3B48-895E-85B7-E7F852BA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902005-80B2-CA14-FA25-57BEEF161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F637BC-815B-40C2-D74F-F2BD43D1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A9D657-FD59-45EA-E961-FFF55804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21A70-A405-0F59-8876-0184E6D6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171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B04FBA-F4C8-3EC5-7E75-9B267EE20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F5D2BE-867D-DDBB-2B78-DF3153868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CCD61-D2D5-B737-9E7C-3155C82B7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FE77C-C1C4-32C4-52AB-DACB9DBD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B3E2D7-FA5D-5FBD-7502-FD606C86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2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FDFD4-1D5D-8A49-F72D-2E62BF58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91C48-305A-D8BB-2A39-409F4A65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CAE749-5B81-72A0-8E5D-6E822AD2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8F5F-A45F-2E0D-1E2A-E7E76AE3B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0C140-9F05-9C94-76C6-0B809755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8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30BAF-4903-62F8-1481-388BBC0EF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BE21FA-9988-6CF5-692D-123B888C0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44514F-4945-9372-E786-319C1591B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79790-8C8C-01D0-0C12-8B986184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186F6-E2E7-C31C-EA8A-7B18FA96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8627D-2D0A-91CA-7B66-9896CD1F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81F29-0C7D-1697-6BD6-FCB355EA2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71AD29-5860-B23E-BF9A-3420CF18A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34F17-4ADC-E473-44E6-6B9AAA02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045534-4FB7-8269-56AE-BEC863B2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342D49-64DB-BB31-D9DF-C5FF2C35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1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AC28-892D-9E6E-46E2-1032EEDF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48A373-1F8D-7EAA-DDA6-7C4B705BF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7087D4-AD36-416B-663A-0FCA745C4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C3D1D2-B9BF-9316-D2C2-1CABD9BE9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9D1266-36BA-6B3E-6C82-BFB6F9A1A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830013-5226-9484-B55D-ACBB1AE7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16D0E7-9F55-56D9-51F2-74B3F5E5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C5BD49-75EA-E8C0-104C-86BD1218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80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1FBB5-3831-E1B5-1BFF-3384DC4E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A002A5-5CB9-4080-E97F-2B571EA5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55F063-AFF4-26A0-9A46-85E86A9E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E53A89-FC5C-E715-DE9E-13639772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3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6AAD2B-10D6-E8B3-29F8-468A7E440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D959C5-B99E-7444-F90A-A5348BA6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698FB5-705F-D8EC-ED07-580A9D7C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26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7E1FF-868C-0F48-42C3-68E9AAFC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7C12B-5700-617F-1F70-DDBD567B3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A6C9B5-92C5-5B50-4D38-6D738AD65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559C31-545B-CBC4-1239-EB08355F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F3F95E-5AC6-971C-E6F8-E32C3F50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7987B4-E77D-B7DC-F352-42BD3516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32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EB64A-65D9-998E-8C36-FFA79F6E8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55CAAB-A4A7-0207-21C9-5810038D5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1AD99-CC04-88BC-7A57-757ACF7E0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F1567-74F1-A345-FDDB-C337AD03B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45BE9B-2DC5-FE6B-69C9-67901DE0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480D87-108E-ED9F-9707-1D667C2E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84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9CB777-582F-B4B7-160D-83E3A291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F684F3-18B3-E6AF-E1A5-62EE47F9B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1B273-69D6-E5EB-96D4-848D1CDD4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B593-4105-4758-8B69-C59C9981F85B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86AAC-755C-5E4E-810D-E51CA7188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8BC51B-4526-0348-3A44-6396C6F18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850F7-92F8-4D6C-B130-2B005624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83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DDC0-3FFB-984F-2CD6-F06DFDE828B6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 Survey on offline Reinforcement Learning: Taxonomy(</a:t>
            </a:r>
            <a:r>
              <a:rPr lang="ko-KR" altLang="en-US" sz="2000" b="1" dirty="0"/>
              <a:t>분류</a:t>
            </a:r>
            <a:r>
              <a:rPr lang="en-US" altLang="ko-KR" sz="2000" b="1" dirty="0"/>
              <a:t>), Review, and Open Problems</a:t>
            </a:r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B6151-29C7-BF58-78BE-0DD9AA011B8E}"/>
              </a:ext>
            </a:extLst>
          </p:cNvPr>
          <p:cNvSpPr txBox="1"/>
          <p:nvPr/>
        </p:nvSpPr>
        <p:spPr>
          <a:xfrm>
            <a:off x="-1" y="400110"/>
            <a:ext cx="1219199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</a:t>
            </a:r>
            <a:r>
              <a:rPr lang="en-US" altLang="ko-KR" b="1" dirty="0"/>
              <a:t>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Offline RL </a:t>
            </a:r>
            <a:r>
              <a:rPr lang="ko-KR" altLang="en-US" dirty="0"/>
              <a:t>은 사전에 시행된 상호작용의 정적인 </a:t>
            </a:r>
            <a:r>
              <a:rPr lang="en-US" altLang="ko-KR" dirty="0"/>
              <a:t>data</a:t>
            </a:r>
            <a:r>
              <a:rPr lang="ko-KR" altLang="en-US" dirty="0"/>
              <a:t>를 모으고</a:t>
            </a:r>
            <a:r>
              <a:rPr lang="en-US" altLang="ko-KR" dirty="0"/>
              <a:t>, </a:t>
            </a:r>
            <a:r>
              <a:rPr lang="ko-KR" altLang="en-US" dirty="0" err="1"/>
              <a:t>그로부터만</a:t>
            </a:r>
            <a:r>
              <a:rPr lang="ko-KR" altLang="en-US" dirty="0"/>
              <a:t> 학습을 시행하는 패러다임을 의미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크고 다양한 </a:t>
            </a:r>
            <a:r>
              <a:rPr lang="en-US" altLang="ko-KR" dirty="0"/>
              <a:t>training data</a:t>
            </a:r>
            <a:r>
              <a:rPr lang="ko-KR" altLang="en-US" dirty="0"/>
              <a:t>를 사용할 수 있는 것이 장점</a:t>
            </a:r>
            <a:endParaRPr lang="en-US" altLang="ko-KR" dirty="0"/>
          </a:p>
          <a:p>
            <a:pPr marL="400050" indent="-400050">
              <a:buFont typeface="+mj-lt"/>
              <a:buAutoNum type="romanUcPeriod"/>
            </a:pPr>
            <a:r>
              <a:rPr lang="en-US" altLang="ko-KR" b="1" dirty="0"/>
              <a:t>INTRODUCTION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Online or on-policy RL </a:t>
            </a:r>
            <a:r>
              <a:rPr lang="ko-KR" altLang="en-US" dirty="0"/>
              <a:t>에서는 </a:t>
            </a:r>
            <a:r>
              <a:rPr lang="en-US" altLang="ko-KR" dirty="0"/>
              <a:t>agent</a:t>
            </a:r>
            <a:r>
              <a:rPr lang="ko-KR" altLang="en-US" dirty="0"/>
              <a:t>의 </a:t>
            </a:r>
            <a:r>
              <a:rPr lang="en-US" altLang="ko-KR" dirty="0"/>
              <a:t>policy</a:t>
            </a:r>
            <a:r>
              <a:rPr lang="ko-KR" altLang="en-US" dirty="0"/>
              <a:t>를 업데이트 한 후 새로운 </a:t>
            </a:r>
            <a:r>
              <a:rPr lang="en-US" altLang="ko-KR" dirty="0"/>
              <a:t>data</a:t>
            </a:r>
            <a:r>
              <a:rPr lang="ko-KR" altLang="en-US" dirty="0"/>
              <a:t>를 다시 모아야 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Offline</a:t>
            </a:r>
            <a:r>
              <a:rPr lang="ko-KR" altLang="en-US" dirty="0"/>
              <a:t> </a:t>
            </a:r>
            <a:r>
              <a:rPr lang="en-US" altLang="ko-KR" dirty="0"/>
              <a:t>RL</a:t>
            </a:r>
            <a:r>
              <a:rPr lang="ko-KR" altLang="en-US" dirty="0"/>
              <a:t>은 전에 사용한 </a:t>
            </a:r>
            <a:r>
              <a:rPr lang="en-US" altLang="ko-KR" dirty="0"/>
              <a:t>policy</a:t>
            </a:r>
            <a:r>
              <a:rPr lang="ko-KR" altLang="en-US" dirty="0"/>
              <a:t>의 </a:t>
            </a:r>
            <a:r>
              <a:rPr lang="en-US" altLang="ko-KR" dirty="0"/>
              <a:t>data</a:t>
            </a:r>
            <a:r>
              <a:rPr lang="ko-KR" altLang="en-US" dirty="0"/>
              <a:t>까지 사용하기 때문에 </a:t>
            </a:r>
            <a:r>
              <a:rPr lang="ko-KR" altLang="en-US" dirty="0" err="1"/>
              <a:t>멈춰있을</a:t>
            </a:r>
            <a:r>
              <a:rPr lang="ko-KR" altLang="en-US" dirty="0"/>
              <a:t> 필요가 없으며 </a:t>
            </a:r>
            <a:r>
              <a:rPr lang="ko-KR" altLang="en-US" dirty="0" err="1"/>
              <a:t>여러방면으로</a:t>
            </a:r>
            <a:r>
              <a:rPr lang="ko-KR" altLang="en-US" dirty="0"/>
              <a:t> 효율적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Offline RL(= Batch RL)</a:t>
            </a:r>
            <a:r>
              <a:rPr lang="ko-KR" altLang="en-US" dirty="0"/>
              <a:t>은 </a:t>
            </a:r>
            <a:r>
              <a:rPr lang="en-US" altLang="ko-KR" dirty="0"/>
              <a:t>data-driven(</a:t>
            </a:r>
            <a:r>
              <a:rPr lang="ko-KR" altLang="en-US" dirty="0"/>
              <a:t>데이터 기반</a:t>
            </a:r>
            <a:r>
              <a:rPr lang="en-US" altLang="ko-KR" dirty="0"/>
              <a:t>)</a:t>
            </a:r>
            <a:r>
              <a:rPr lang="ko-KR" altLang="en-US" dirty="0"/>
              <a:t>이고</a:t>
            </a:r>
            <a:r>
              <a:rPr lang="en-US" altLang="ko-KR" dirty="0"/>
              <a:t>, behavior policy </a:t>
            </a:r>
            <a:r>
              <a:rPr lang="ko-KR" altLang="en-US" dirty="0"/>
              <a:t>가 환경과 상호작용을 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Offline </a:t>
            </a:r>
            <a:r>
              <a:rPr lang="ko-KR" altLang="en-US" dirty="0"/>
              <a:t>학습 후</a:t>
            </a:r>
            <a:r>
              <a:rPr lang="en-US" altLang="ko-KR" dirty="0"/>
              <a:t>, online policy</a:t>
            </a:r>
            <a:r>
              <a:rPr lang="ko-KR" altLang="en-US" dirty="0"/>
              <a:t>를 추가적으로 학습하는 것을 선택하여 이점을 </a:t>
            </a:r>
            <a:r>
              <a:rPr lang="ko-KR" altLang="en-US" dirty="0" err="1"/>
              <a:t>챙길수도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그러나</a:t>
            </a:r>
            <a:r>
              <a:rPr lang="en-US" altLang="ko-KR" dirty="0"/>
              <a:t>, offline data</a:t>
            </a:r>
            <a:r>
              <a:rPr lang="ko-KR" altLang="en-US" dirty="0"/>
              <a:t>를 사용하는 것이 </a:t>
            </a:r>
            <a:r>
              <a:rPr lang="en-US" altLang="ko-KR" dirty="0"/>
              <a:t>offline RL </a:t>
            </a:r>
            <a:r>
              <a:rPr lang="ko-KR" altLang="en-US" dirty="0"/>
              <a:t>이 실패하는 원인이 되기도 함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추가적인 </a:t>
            </a:r>
            <a:r>
              <a:rPr lang="en-US" altLang="ko-KR" dirty="0"/>
              <a:t>online </a:t>
            </a:r>
            <a:r>
              <a:rPr lang="ko-KR" altLang="en-US" dirty="0"/>
              <a:t>상호작용의 가정이 있기 때문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알고리즘들은 대부분 </a:t>
            </a:r>
            <a:r>
              <a:rPr lang="en-US" altLang="ko-KR" dirty="0"/>
              <a:t>behavior</a:t>
            </a:r>
            <a:r>
              <a:rPr lang="ko-KR" altLang="en-US" dirty="0"/>
              <a:t>의 </a:t>
            </a:r>
            <a:r>
              <a:rPr lang="en-US" altLang="ko-KR" dirty="0"/>
              <a:t>error</a:t>
            </a:r>
            <a:r>
              <a:rPr lang="ko-KR" altLang="en-US" dirty="0"/>
              <a:t>를 보정하기 위해 이러한 상호작용에 의존하고 있기 때문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FF0000"/>
                </a:solidFill>
              </a:rPr>
              <a:t>Increased generalization</a:t>
            </a:r>
            <a:r>
              <a:rPr lang="ko-KR" altLang="en-US" dirty="0">
                <a:solidFill>
                  <a:srgbClr val="FF0000"/>
                </a:solidFill>
              </a:rPr>
              <a:t>과 바라지 않는 </a:t>
            </a:r>
            <a:r>
              <a:rPr lang="en-US" altLang="ko-KR" dirty="0">
                <a:solidFill>
                  <a:srgbClr val="FF0000"/>
                </a:solidFill>
              </a:rPr>
              <a:t>behavior</a:t>
            </a:r>
            <a:r>
              <a:rPr lang="ko-KR" altLang="en-US" dirty="0">
                <a:solidFill>
                  <a:srgbClr val="FF0000"/>
                </a:solidFill>
              </a:rPr>
              <a:t>를 피하는 것 사이에서 균형을 잡는 것이 핵심</a:t>
            </a:r>
            <a:endParaRPr lang="en-US" altLang="ko-KR" dirty="0">
              <a:solidFill>
                <a:srgbClr val="FF0000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더욱이</a:t>
            </a:r>
            <a:r>
              <a:rPr lang="en-US" altLang="ko-KR" dirty="0"/>
              <a:t>, </a:t>
            </a:r>
            <a:r>
              <a:rPr lang="ko-KR" altLang="en-US" dirty="0"/>
              <a:t>고성능의 </a:t>
            </a:r>
            <a:r>
              <a:rPr lang="en-US" altLang="ko-KR" dirty="0"/>
              <a:t>function approximator</a:t>
            </a:r>
            <a:r>
              <a:rPr lang="ko-KR" altLang="en-US" dirty="0"/>
              <a:t>를 사용하면 이런 문제는 더욱 두드러짐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대부분의 </a:t>
            </a:r>
            <a:r>
              <a:rPr lang="en-US" altLang="ko-KR" dirty="0"/>
              <a:t>offline RL</a:t>
            </a:r>
            <a:r>
              <a:rPr lang="ko-KR" altLang="en-US" dirty="0"/>
              <a:t>은 이런 문제들을 해결하는 방법으로 다른 </a:t>
            </a:r>
            <a:r>
              <a:rPr lang="en-US" altLang="ko-KR" dirty="0"/>
              <a:t>loss</a:t>
            </a:r>
            <a:r>
              <a:rPr lang="ko-KR" altLang="en-US" dirty="0"/>
              <a:t>를 제시하거나 </a:t>
            </a:r>
            <a:r>
              <a:rPr lang="en-US" altLang="ko-KR" dirty="0"/>
              <a:t>distributional shift</a:t>
            </a:r>
            <a:r>
              <a:rPr lang="ko-KR" altLang="en-US" dirty="0"/>
              <a:t>를 완화하는 학습절차를 제시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Distributional shift</a:t>
            </a:r>
            <a:r>
              <a:rPr lang="ko-KR" altLang="en-US" dirty="0"/>
              <a:t>를 해결하는 방법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가장 간단한 방법 중 하나는 학습된 </a:t>
            </a:r>
            <a:r>
              <a:rPr lang="en-US" altLang="ko-KR" dirty="0"/>
              <a:t>policy</a:t>
            </a:r>
            <a:r>
              <a:rPr lang="ko-KR" altLang="en-US" dirty="0"/>
              <a:t>를 </a:t>
            </a:r>
            <a:r>
              <a:rPr lang="en-US" altLang="ko-KR" dirty="0"/>
              <a:t>data</a:t>
            </a:r>
            <a:r>
              <a:rPr lang="ko-KR" altLang="en-US" dirty="0"/>
              <a:t>를 모으기 위해 사용한 </a:t>
            </a:r>
            <a:r>
              <a:rPr lang="en-US" altLang="ko-KR" dirty="0"/>
              <a:t>behavior policy</a:t>
            </a:r>
            <a:r>
              <a:rPr lang="ko-KR" altLang="en-US" dirty="0"/>
              <a:t>로 제한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True value function</a:t>
            </a:r>
            <a:r>
              <a:rPr lang="ko-KR" altLang="en-US" dirty="0"/>
              <a:t>에 </a:t>
            </a:r>
            <a:r>
              <a:rPr lang="en-US" altLang="ko-KR" dirty="0"/>
              <a:t>strictly lower bound</a:t>
            </a:r>
            <a:r>
              <a:rPr lang="ko-KR" altLang="en-US" dirty="0"/>
              <a:t>인 </a:t>
            </a:r>
            <a:r>
              <a:rPr lang="en-US" altLang="ko-KR" dirty="0"/>
              <a:t>value function</a:t>
            </a:r>
            <a:r>
              <a:rPr lang="ko-KR" altLang="en-US" dirty="0"/>
              <a:t>을 학습하여 보수적으로 미래 </a:t>
            </a:r>
            <a:r>
              <a:rPr lang="en-US" altLang="ko-KR" dirty="0"/>
              <a:t>rewards</a:t>
            </a:r>
            <a:r>
              <a:rPr lang="ko-KR" altLang="en-US" dirty="0"/>
              <a:t>의 </a:t>
            </a:r>
            <a:r>
              <a:rPr lang="ko-KR" altLang="en-US" dirty="0" err="1"/>
              <a:t>예상값을</a:t>
            </a:r>
            <a:r>
              <a:rPr lang="ko-KR" altLang="en-US" dirty="0"/>
              <a:t> 만듦으로써</a:t>
            </a:r>
            <a:r>
              <a:rPr lang="en-US" altLang="ko-KR" dirty="0"/>
              <a:t>,</a:t>
            </a:r>
            <a:r>
              <a:rPr lang="ko-KR" altLang="en-US" dirty="0"/>
              <a:t> 학습 </a:t>
            </a:r>
            <a:r>
              <a:rPr lang="en-US" altLang="ko-KR" dirty="0"/>
              <a:t>policy</a:t>
            </a:r>
            <a:r>
              <a:rPr lang="ko-KR" altLang="en-US" dirty="0"/>
              <a:t>를 제한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Model-based</a:t>
            </a:r>
            <a:r>
              <a:rPr lang="ko-KR" altLang="en-US" dirty="0"/>
              <a:t> 방법들은 앙상블을 활용하여 </a:t>
            </a:r>
            <a:r>
              <a:rPr lang="en-US" altLang="ko-KR" dirty="0"/>
              <a:t>model</a:t>
            </a:r>
            <a:r>
              <a:rPr lang="ko-KR" altLang="en-US" dirty="0"/>
              <a:t>의 불확실성을 측정</a:t>
            </a:r>
            <a:r>
              <a:rPr lang="en-US" altLang="ko-KR" dirty="0"/>
              <a:t>(</a:t>
            </a:r>
            <a:r>
              <a:rPr lang="ko-KR" altLang="en-US" dirty="0"/>
              <a:t>충돌하는 </a:t>
            </a:r>
            <a:r>
              <a:rPr lang="en-US" altLang="ko-KR" dirty="0"/>
              <a:t>action</a:t>
            </a:r>
            <a:r>
              <a:rPr lang="ko-KR" altLang="en-US" dirty="0"/>
              <a:t>은 처벌하고</a:t>
            </a:r>
            <a:r>
              <a:rPr lang="en-US" altLang="ko-KR" dirty="0"/>
              <a:t>, model</a:t>
            </a:r>
            <a:r>
              <a:rPr lang="ko-KR" altLang="en-US" dirty="0"/>
              <a:t>간 일관성을 유지</a:t>
            </a:r>
            <a:r>
              <a:rPr lang="en-US" altLang="ko-KR" dirty="0"/>
              <a:t>)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어떤 전략들은 위 방법들처럼 학습 </a:t>
            </a:r>
            <a:r>
              <a:rPr lang="en-US" altLang="ko-KR" dirty="0"/>
              <a:t>policy</a:t>
            </a:r>
            <a:r>
              <a:rPr lang="ko-KR" altLang="en-US" dirty="0"/>
              <a:t>를 제한하지는 않지만</a:t>
            </a:r>
            <a:r>
              <a:rPr lang="en-US" altLang="ko-KR" dirty="0"/>
              <a:t>, </a:t>
            </a:r>
            <a:r>
              <a:rPr lang="ko-KR" altLang="en-US" dirty="0"/>
              <a:t>여전히 </a:t>
            </a:r>
            <a:r>
              <a:rPr lang="en-US" altLang="ko-KR" dirty="0"/>
              <a:t>distributional shift</a:t>
            </a:r>
            <a:r>
              <a:rPr lang="ko-KR" altLang="en-US" dirty="0"/>
              <a:t>를 </a:t>
            </a:r>
            <a:r>
              <a:rPr lang="en-US" altLang="ko-KR" dirty="0"/>
              <a:t>behavior cloning</a:t>
            </a:r>
            <a:r>
              <a:rPr lang="ko-KR" altLang="en-US" dirty="0"/>
              <a:t>을 응용하거나</a:t>
            </a:r>
            <a:r>
              <a:rPr lang="en-US" altLang="ko-KR" dirty="0"/>
              <a:t> policy evaluation</a:t>
            </a:r>
            <a:r>
              <a:rPr lang="ko-KR" altLang="en-US" dirty="0"/>
              <a:t>과 </a:t>
            </a:r>
            <a:r>
              <a:rPr lang="en-US" altLang="ko-KR" dirty="0"/>
              <a:t>improvement</a:t>
            </a:r>
            <a:r>
              <a:rPr lang="ko-KR" altLang="en-US" dirty="0"/>
              <a:t>의 </a:t>
            </a:r>
            <a:r>
              <a:rPr lang="en-US" altLang="ko-KR" dirty="0"/>
              <a:t>1 step</a:t>
            </a:r>
            <a:r>
              <a:rPr lang="ko-KR" altLang="en-US" dirty="0"/>
              <a:t>을 이용함으로써 </a:t>
            </a:r>
            <a:r>
              <a:rPr lang="en-US" altLang="ko-KR" dirty="0"/>
              <a:t>shift </a:t>
            </a:r>
            <a:r>
              <a:rPr lang="ko-KR" altLang="en-US" dirty="0"/>
              <a:t>자체를 피함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6053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16C345-7CCB-82F2-2C03-F7F220B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462087"/>
            <a:ext cx="117157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2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B6151-29C7-BF58-78BE-0DD9AA011B8E}"/>
              </a:ext>
            </a:extLst>
          </p:cNvPr>
          <p:cNvSpPr txBox="1"/>
          <p:nvPr/>
        </p:nvSpPr>
        <p:spPr>
          <a:xfrm>
            <a:off x="-1" y="0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50" lvl="2" indent="-400050">
              <a:buFont typeface="Wingdings" panose="05000000000000000000" pitchFamily="2" charset="2"/>
              <a:buChar char="ü"/>
            </a:pPr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idea</a:t>
            </a:r>
            <a:r>
              <a:rPr lang="ko-KR" altLang="en-US" dirty="0"/>
              <a:t>는 선택적으로 </a:t>
            </a:r>
            <a:r>
              <a:rPr lang="en-US" altLang="ko-KR" dirty="0"/>
              <a:t>loss terms</a:t>
            </a:r>
            <a:r>
              <a:rPr lang="ko-KR" altLang="en-US" dirty="0"/>
              <a:t>을 </a:t>
            </a:r>
            <a:r>
              <a:rPr lang="en-US" altLang="ko-KR" dirty="0"/>
              <a:t>policy evaluation </a:t>
            </a:r>
            <a:r>
              <a:rPr lang="ko-KR" altLang="en-US" dirty="0"/>
              <a:t>또는 </a:t>
            </a:r>
            <a:r>
              <a:rPr lang="en-US" altLang="ko-KR" dirty="0"/>
              <a:t>policy improvement step of actor-critic method</a:t>
            </a:r>
            <a:r>
              <a:rPr lang="ko-KR" altLang="en-US" dirty="0"/>
              <a:t>에 넣는 것</a:t>
            </a:r>
            <a:endParaRPr lang="en-US" altLang="ko-KR" dirty="0"/>
          </a:p>
          <a:p>
            <a:pPr marL="1314450" lvl="2" indent="-400050">
              <a:buFont typeface="Wingdings" panose="05000000000000000000" pitchFamily="2" charset="2"/>
              <a:buChar char="ü"/>
            </a:pPr>
            <a:r>
              <a:rPr lang="en-US" altLang="ko-KR" dirty="0"/>
              <a:t>Diagram</a:t>
            </a:r>
            <a:r>
              <a:rPr lang="ko-KR" altLang="en-US" dirty="0"/>
              <a:t>에는 </a:t>
            </a:r>
            <a:r>
              <a:rPr lang="ko-KR" altLang="en-US" dirty="0" err="1"/>
              <a:t>나타나있지</a:t>
            </a:r>
            <a:r>
              <a:rPr lang="ko-KR" altLang="en-US" dirty="0"/>
              <a:t> 않지만</a:t>
            </a:r>
            <a:r>
              <a:rPr lang="en-US" altLang="ko-KR" dirty="0"/>
              <a:t>, model-based </a:t>
            </a:r>
            <a:r>
              <a:rPr lang="ko-KR" altLang="en-US" dirty="0"/>
              <a:t>접근법에 </a:t>
            </a:r>
            <a:r>
              <a:rPr lang="en-US" altLang="ko-KR" dirty="0"/>
              <a:t>dynamics models</a:t>
            </a:r>
            <a:r>
              <a:rPr lang="ko-KR" altLang="en-US" dirty="0"/>
              <a:t>의 </a:t>
            </a:r>
            <a:r>
              <a:rPr lang="en-US" altLang="ko-KR" dirty="0"/>
              <a:t>ensemble </a:t>
            </a:r>
            <a:r>
              <a:rPr lang="ko-KR" altLang="en-US" dirty="0"/>
              <a:t>사이의 </a:t>
            </a:r>
            <a:r>
              <a:rPr lang="en-US" altLang="ko-KR" dirty="0"/>
              <a:t>uncertainty</a:t>
            </a:r>
            <a:r>
              <a:rPr lang="ko-KR" altLang="en-US" dirty="0"/>
              <a:t>를 잡기위해 </a:t>
            </a:r>
            <a:r>
              <a:rPr lang="en-US" altLang="ko-KR" dirty="0"/>
              <a:t>uncertainty estimation loss term</a:t>
            </a:r>
            <a:r>
              <a:rPr lang="ko-KR" altLang="en-US" dirty="0"/>
              <a:t>을 사용하는 것도 흔함</a:t>
            </a:r>
            <a:endParaRPr lang="en-US" altLang="ko-KR" dirty="0"/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altLang="ko-KR" dirty="0"/>
              <a:t>Table 1</a:t>
            </a:r>
            <a:r>
              <a:rPr lang="ko-KR" altLang="en-US" dirty="0"/>
              <a:t>에서 </a:t>
            </a:r>
            <a:r>
              <a:rPr lang="en-US" altLang="ko-KR" dirty="0"/>
              <a:t>off line RL algorithm</a:t>
            </a:r>
            <a:r>
              <a:rPr lang="ko-KR" altLang="en-US" dirty="0"/>
              <a:t> </a:t>
            </a:r>
            <a:r>
              <a:rPr lang="en-US" altLang="ko-KR" dirty="0"/>
              <a:t>modification</a:t>
            </a:r>
            <a:r>
              <a:rPr lang="ko-KR" altLang="en-US" dirty="0"/>
              <a:t>의 </a:t>
            </a:r>
            <a:r>
              <a:rPr lang="en-US" altLang="ko-KR" dirty="0"/>
              <a:t>main types</a:t>
            </a:r>
            <a:r>
              <a:rPr lang="ko-KR" altLang="en-US" dirty="0"/>
              <a:t>들과 그 방법들을 사용하기 위한 추가요구사항들을 살펴볼 수 있음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3EBC05-1321-7381-61CA-05F414E8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1" y="1828800"/>
            <a:ext cx="117252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4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28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1" indent="-400050">
                  <a:buFont typeface="+mj-lt"/>
                  <a:buAutoNum type="alphaUcPeriod"/>
                </a:pPr>
                <a:r>
                  <a:rPr lang="en-US" altLang="ko-KR" dirty="0"/>
                  <a:t>Policy Constraints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Direct policy constraint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vs</a:t>
                </a:r>
                <a:r>
                  <a:rPr lang="en-US" altLang="ko-KR" dirty="0"/>
                  <a:t> implicit policy constraint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Direct policy constraint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Behavior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b="1" dirty="0"/>
                  <a:t>directly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추정하고</a:t>
                </a:r>
                <a:r>
                  <a:rPr lang="en-US" altLang="ko-KR" dirty="0"/>
                  <a:t>, learned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에 가깝도록 제약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dirty="0"/>
                  <a:t> : some divergence metric measures the distance between two probability distributions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dirty="0"/>
                  <a:t> : divergence threshold we must satisfy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 : estimate of the behavior policy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추정에 의존하는 것은 이 방법의 주요 한계점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Behavior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는 사람이 제공한 </a:t>
                </a:r>
                <a:r>
                  <a:rPr lang="en-US" altLang="ko-KR" dirty="0"/>
                  <a:t>data</a:t>
                </a:r>
                <a:r>
                  <a:rPr lang="ko-KR" altLang="en-US" dirty="0"/>
                  <a:t>나 사람이 만든 </a:t>
                </a:r>
                <a:r>
                  <a:rPr lang="en-US" altLang="ko-KR" dirty="0"/>
                  <a:t>controller </a:t>
                </a:r>
                <a:r>
                  <a:rPr lang="ko-KR" altLang="en-US" dirty="0"/>
                  <a:t>또는 다중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에서 왔을 수 있기 때문에 추정이 어려울 수 있음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추정하는 몇가지 방법존재</a:t>
                </a:r>
                <a:endParaRPr lang="en-US" altLang="ko-KR" dirty="0"/>
              </a:p>
              <a:p>
                <a:pPr marL="2686050" lvl="5" indent="-400050">
                  <a:buFont typeface="Wingdings" panose="05000000000000000000" pitchFamily="2" charset="2"/>
                  <a:buChar char="l"/>
                </a:pPr>
                <a:r>
                  <a:rPr lang="en-US" altLang="ko-KR" dirty="0"/>
                  <a:t>Parametric model (e.g., Maximum likelihood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over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altLang="ko-KR" dirty="0"/>
                  <a:t> with )</a:t>
                </a:r>
              </a:p>
              <a:p>
                <a:pPr marL="2686050" lvl="5" indent="-400050">
                  <a:buFont typeface="Wingdings" panose="05000000000000000000" pitchFamily="2" charset="2"/>
                  <a:buChar char="l"/>
                </a:pPr>
                <a:r>
                  <a:rPr lang="en-US" altLang="ko-KR" dirty="0"/>
                  <a:t>Non-parametric model (e.g.,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  <m:sup/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𝕝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  <m:sup/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𝕝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ko-KR" dirty="0"/>
                  <a:t> )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알맞게 추정하지 못했다면</a:t>
                </a:r>
                <a:r>
                  <a:rPr lang="en-US" altLang="ko-KR" dirty="0"/>
                  <a:t>(e.g., multimodal data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unimodal policy</a:t>
                </a:r>
                <a:r>
                  <a:rPr lang="ko-KR" altLang="en-US" dirty="0"/>
                  <a:t>를 </a:t>
                </a:r>
                <a:r>
                  <a:rPr lang="ko-KR" altLang="en-US" dirty="0" err="1"/>
                  <a:t>맞췄다거나</a:t>
                </a:r>
                <a:r>
                  <a:rPr lang="en-US" altLang="ko-KR" dirty="0"/>
                  <a:t>) policy constraint methods</a:t>
                </a:r>
                <a:r>
                  <a:rPr lang="ko-KR" altLang="en-US" dirty="0"/>
                  <a:t>는 극적으로 실패할 수 있음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Policy constraints</a:t>
                </a:r>
                <a:r>
                  <a:rPr lang="ko-KR" altLang="en-US" dirty="0"/>
                  <a:t>의 다른 문제는 이 방법이 종종 너무 </a:t>
                </a:r>
                <a:r>
                  <a:rPr lang="en-US" altLang="ko-KR" dirty="0"/>
                  <a:t>pessimistic(</a:t>
                </a:r>
                <a:r>
                  <a:rPr lang="ko-KR" altLang="en-US" dirty="0"/>
                  <a:t>비관적인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하다는 것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예를 들어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만약 우리가 특정 </a:t>
                </a:r>
                <a:r>
                  <a:rPr lang="en-US" altLang="ko-KR" dirty="0"/>
                  <a:t>state</a:t>
                </a:r>
                <a:r>
                  <a:rPr lang="ko-KR" altLang="en-US" dirty="0"/>
                  <a:t>에서 모든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0 reward</a:t>
                </a:r>
                <a:r>
                  <a:rPr lang="ko-KR" altLang="en-US" dirty="0"/>
                  <a:t>라는 것을 알았을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</a:t>
                </a:r>
                <a:r>
                  <a:rPr lang="en-US" altLang="ko-KR" dirty="0"/>
                  <a:t>state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behavior policy</a:t>
                </a:r>
                <a:r>
                  <a:rPr lang="ko-KR" altLang="en-US" dirty="0"/>
                  <a:t>에 가깝게 학습이 진행되면서 실수로 </a:t>
                </a:r>
                <a:r>
                  <a:rPr lang="en-US" altLang="ko-KR" dirty="0"/>
                  <a:t>neural network</a:t>
                </a:r>
                <a:r>
                  <a:rPr lang="ko-KR" altLang="en-US" dirty="0"/>
                  <a:t>에 영향을 끼친다면</a:t>
                </a:r>
                <a:r>
                  <a:rPr lang="en-US" altLang="ko-KR" dirty="0"/>
                  <a:t>, policy</a:t>
                </a:r>
                <a:r>
                  <a:rPr lang="ko-KR" altLang="en-US" dirty="0"/>
                  <a:t>를 제한하면 안 됨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좋은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가 될 수 있음에도 너무 </a:t>
                </a:r>
                <a:r>
                  <a:rPr lang="en-US" altLang="ko-KR" dirty="0"/>
                  <a:t>pessimistic</a:t>
                </a:r>
                <a:r>
                  <a:rPr lang="ko-KR" altLang="en-US" dirty="0"/>
                  <a:t>한 자세로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제한하기도 함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284734"/>
              </a:xfrm>
              <a:prstGeom prst="rect">
                <a:avLst/>
              </a:prstGeom>
              <a:blipFill>
                <a:blip r:embed="rId2"/>
                <a:stretch>
                  <a:fillRect t="-873" b="-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389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402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Implicit policy constraint 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Behavior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추정에 의존하지 않고 변형된 </a:t>
                </a:r>
                <a:r>
                  <a:rPr lang="en-US" altLang="ko-KR" dirty="0"/>
                  <a:t>objective</a:t>
                </a:r>
                <a:r>
                  <a:rPr lang="ko-KR" altLang="en-US" dirty="0"/>
                  <a:t>의 사용과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로부터 얻은 </a:t>
                </a:r>
                <a:r>
                  <a:rPr lang="en-US" altLang="ko-KR" dirty="0"/>
                  <a:t>sample</a:t>
                </a:r>
                <a:r>
                  <a:rPr lang="ko-KR" altLang="en-US" dirty="0"/>
                  <a:t>에만 의존하여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/>
                  <a:t>에 암묵적인 제약을 사용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b="0" dirty="0"/>
                  <a:t>KKT condition</a:t>
                </a:r>
                <a:r>
                  <a:rPr lang="ko-KR" altLang="en-US" b="0" dirty="0"/>
                  <a:t>을 이용하여</a:t>
                </a:r>
                <a:r>
                  <a:rPr lang="en-US" altLang="ko-KR" b="0" dirty="0"/>
                  <a:t>,</a:t>
                </a:r>
                <a:r>
                  <a:rPr lang="ko-KR" altLang="en-US" b="0" dirty="0"/>
                  <a:t> 제시했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던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dirty="0"/>
                  <a:t>을 </a:t>
                </a:r>
                <a:r>
                  <a:rPr lang="en-US" altLang="ko-KR" dirty="0" err="1"/>
                  <a:t>Lagrangian</a:t>
                </a:r>
                <a:r>
                  <a:rPr lang="ko-KR" altLang="en-US" dirty="0"/>
                  <a:t>이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𝐾𝐿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(∙|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)||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ko-KR" altLang="en-US" dirty="0"/>
                  <a:t>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형태로 바꾸어 </a:t>
                </a:r>
                <a:r>
                  <a:rPr lang="en-US" altLang="ko-KR" dirty="0"/>
                  <a:t>solution</a:t>
                </a:r>
                <a:r>
                  <a:rPr lang="ko-KR" altLang="en-US" dirty="0"/>
                  <a:t>을 이끌어낼 수 있음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: advantage function(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선택하는 것이 평균적인 </a:t>
                </a:r>
                <a:r>
                  <a:rPr lang="en-US" altLang="ko-KR" dirty="0"/>
                  <a:t>performance</a:t>
                </a:r>
                <a:r>
                  <a:rPr lang="ko-KR" altLang="en-US" dirty="0"/>
                  <a:t>보다 얼마나 더 유리한지를 보여주는 함수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추정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ko-KR" altLang="en-US" dirty="0"/>
                  <a:t>을 풀면 </a:t>
                </a:r>
                <a:r>
                  <a:rPr lang="en-US" altLang="ko-KR" dirty="0"/>
                  <a:t>closed form non-parametric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ko-KR" altLang="en-US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altLang="ko-KR" dirty="0"/>
                </a:br>
                <a:r>
                  <a:rPr lang="en-US" altLang="ko-KR" u="sng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i="0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0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ko-KR" altLang="en-US" u="sng" dirty="0"/>
                  <a:t>가</a:t>
                </a:r>
                <a:r>
                  <a:rPr lang="en-US" altLang="ko-KR" u="sng" dirty="0"/>
                  <a:t> </a:t>
                </a:r>
                <a:r>
                  <a:rPr lang="ko-KR" altLang="en-US" u="sng" dirty="0"/>
                  <a:t>뭐지</a:t>
                </a:r>
                <a:r>
                  <a:rPr lang="en-US" altLang="ko-KR" u="sng" dirty="0"/>
                  <a:t>.. </a:t>
                </a:r>
                <a:r>
                  <a:rPr lang="ko-KR" altLang="en-US" u="sng" dirty="0"/>
                  <a:t>그냥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0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u="sng" dirty="0"/>
                  <a:t> </a:t>
                </a:r>
                <a:r>
                  <a:rPr lang="ko-KR" altLang="en-US" u="sng" dirty="0"/>
                  <a:t>아닌가</a:t>
                </a:r>
                <a:r>
                  <a:rPr lang="en-US" altLang="ko-KR" u="sng" dirty="0"/>
                  <a:t>..)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Parametric functions approximator</a:t>
                </a:r>
                <a:r>
                  <a:rPr lang="ko-KR" altLang="en-US" dirty="0"/>
                  <a:t>를 사용하고 있기 때문에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/>
                  <a:t> space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projection </a:t>
                </a:r>
                <a:r>
                  <a:rPr lang="ko-KR" altLang="en-US" dirty="0"/>
                  <a:t>필요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u="sng" dirty="0"/>
                  <a:t>(..</a:t>
                </a:r>
                <a:r>
                  <a:rPr lang="ko-KR" altLang="en-US" u="sng" dirty="0"/>
                  <a:t>틀린 거 같음</a:t>
                </a:r>
                <a:r>
                  <a:rPr lang="en-US" altLang="ko-KR" u="sng" dirty="0"/>
                  <a:t>.. </a:t>
                </a:r>
                <a:r>
                  <a:rPr lang="ko-KR" altLang="en-US" u="sng" dirty="0"/>
                  <a:t>딱 저렇게는 안 나오고 뭔가 붙음</a:t>
                </a:r>
                <a:r>
                  <a:rPr lang="en-US" altLang="ko-KR" u="sng" dirty="0"/>
                  <a:t>)</a:t>
                </a:r>
              </a:p>
              <a:p>
                <a:pPr marL="2686050" lvl="5" indent="-400050"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FF0000"/>
                    </a:solidFill>
                  </a:rPr>
                  <a:t>Update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를 하려면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behavior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를 배울 필요없이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단순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sampling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만 필요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전형적으로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constraints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policy evaluation 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improvement step of actor-critic methods</a:t>
                </a:r>
                <a:r>
                  <a:rPr lang="ko-KR" altLang="en-US" dirty="0"/>
                  <a:t>에 있는 </a:t>
                </a:r>
                <a:r>
                  <a:rPr lang="en-US" altLang="ko-KR" dirty="0"/>
                  <a:t>loss term</a:t>
                </a:r>
                <a:r>
                  <a:rPr lang="ko-KR" altLang="en-US" dirty="0"/>
                  <a:t>이며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두가지 형태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Distribution matching constraint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distribution</a:t>
                </a:r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에 맞춤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Support matching constraint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/>
                  <a:t>에서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을 선택할 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가 선택했던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으로만 제한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확률분포를 맞추는 것이 아님</a:t>
                </a:r>
                <a:r>
                  <a:rPr lang="en-US" altLang="ko-KR" dirty="0"/>
                  <a:t>)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Fig 4 </a:t>
                </a:r>
                <a:r>
                  <a:rPr lang="ko-KR" altLang="en-US" dirty="0"/>
                  <a:t>참조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402843"/>
              </a:xfrm>
              <a:prstGeom prst="rect">
                <a:avLst/>
              </a:prstGeom>
              <a:blipFill>
                <a:blip r:embed="rId2"/>
                <a:stretch>
                  <a:fillRect t="-476" r="-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45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E4977-FEE0-3CE2-CCEE-DA490E3D00F7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5697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1" indent="-400050">
                  <a:buFont typeface="+mj-lt"/>
                  <a:buAutoNum type="alphaUcPeriod" startAt="2"/>
                </a:pPr>
                <a:r>
                  <a:rPr lang="en-US" altLang="ko-KR" dirty="0"/>
                  <a:t>Importance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Sampling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Off-policy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gradients</a:t>
                </a:r>
                <a:r>
                  <a:rPr lang="ko-KR" altLang="en-US" dirty="0"/>
                  <a:t>를 계산하기 위해 </a:t>
                </a:r>
                <a:r>
                  <a:rPr lang="en-US" altLang="ko-KR" dirty="0"/>
                  <a:t>RL</a:t>
                </a:r>
                <a:r>
                  <a:rPr lang="ko-KR" altLang="en-US" dirty="0"/>
                  <a:t>에서 자주 사용됨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여기서는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평가하는 수단으로써 사용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Policy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</m:nary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</m:acc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에서의</a:t>
                </a:r>
                <a:r>
                  <a:rPr lang="en-US" altLang="ko-KR" dirty="0"/>
                  <a:t> expected return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추정값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importance weights</a:t>
                </a:r>
                <a:r>
                  <a:rPr lang="ko-KR" altLang="en-US" dirty="0"/>
                  <a:t>의 곱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Main issue </a:t>
                </a:r>
                <a:r>
                  <a:rPr lang="ko-KR" altLang="en-US" dirty="0"/>
                  <a:t>중 하나는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ko-KR" altLang="en-US" dirty="0"/>
                  <a:t>이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에 지수적으로 표현된다는 것인데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이것은 </a:t>
                </a:r>
                <a:r>
                  <a:rPr lang="en-US" altLang="ko-KR" dirty="0"/>
                  <a:t>importance weights</a:t>
                </a:r>
                <a:r>
                  <a:rPr lang="ko-KR" altLang="en-US" dirty="0"/>
                  <a:t>로 부터의 </a:t>
                </a:r>
                <a:r>
                  <a:rPr lang="en-US" altLang="ko-KR" dirty="0"/>
                  <a:t>variance</a:t>
                </a:r>
                <a:r>
                  <a:rPr lang="ko-KR" altLang="en-US" dirty="0"/>
                  <a:t>를 감소시키는 여러가지 방법을 고안하는 것을 중요하게 함</a:t>
                </a:r>
                <a:endParaRPr lang="en-US" altLang="ko-KR" dirty="0"/>
              </a:p>
              <a:p>
                <a:pPr marL="857250" lvl="1" indent="-400050">
                  <a:buFont typeface="+mj-lt"/>
                  <a:buAutoNum type="alphaUcPeriod" startAt="3"/>
                </a:pPr>
                <a:r>
                  <a:rPr lang="en-US" altLang="ko-KR" dirty="0"/>
                  <a:t>Regularization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dirty="0"/>
                  <a:t> 연관이 없는 </a:t>
                </a:r>
                <a:r>
                  <a:rPr lang="en-US" altLang="ko-KR" dirty="0"/>
                  <a:t>behavior</a:t>
                </a:r>
                <a:r>
                  <a:rPr lang="ko-KR" altLang="en-US" dirty="0"/>
                  <a:t>를 심어주고 싶을 경우가 있음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Regularization</a:t>
                </a:r>
                <a:r>
                  <a:rPr lang="ko-KR" altLang="en-US" dirty="0"/>
                  <a:t>은 어떤 </a:t>
                </a:r>
                <a:r>
                  <a:rPr lang="en-US" altLang="ko-KR" dirty="0"/>
                  <a:t>penalty term</a:t>
                </a:r>
                <a:r>
                  <a:rPr lang="ko-KR" altLang="en-US" dirty="0"/>
                  <a:t>을 더함으로써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조정할 수 있게 해주는 강력한 도구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Regularization term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그러면 </a:t>
                </a:r>
                <a:r>
                  <a:rPr lang="en-US" altLang="ko-KR" dirty="0"/>
                  <a:t>policy gradient objective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Value regularization</a:t>
                </a:r>
                <a:r>
                  <a:rPr lang="ko-KR" altLang="en-US" dirty="0"/>
                  <a:t>를 한다면 우리는 학습되는 </a:t>
                </a:r>
                <a:r>
                  <a:rPr lang="en-US" altLang="ko-KR" dirty="0"/>
                  <a:t>value function</a:t>
                </a:r>
                <a:r>
                  <a:rPr lang="ko-KR" altLang="en-US" dirty="0"/>
                  <a:t>이 더 보수적으로 추정되며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변형된 </a:t>
                </a:r>
                <a:r>
                  <a:rPr lang="en-US" altLang="ko-KR" dirty="0"/>
                  <a:t>value objective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𝑜𝑓𝑓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  <m:sup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Regularization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term</a:t>
                </a:r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제한하는 것은 아니기 때문에 </a:t>
                </a:r>
                <a:r>
                  <a:rPr lang="en-US" altLang="ko-KR" dirty="0"/>
                  <a:t>policy constraints</a:t>
                </a:r>
                <a:r>
                  <a:rPr lang="ko-KR" altLang="en-US" dirty="0"/>
                  <a:t>보다는 덜 보수적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전형적으로 </a:t>
                </a:r>
                <a:r>
                  <a:rPr lang="en-US" altLang="ko-KR" dirty="0"/>
                  <a:t>regularization term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conservative model</a:t>
                </a:r>
                <a:r>
                  <a:rPr lang="ko-KR" altLang="en-US" dirty="0"/>
                  <a:t>이나</a:t>
                </a:r>
                <a:r>
                  <a:rPr lang="en-US" altLang="ko-KR" dirty="0"/>
                  <a:t>, policy constraints</a:t>
                </a:r>
                <a:r>
                  <a:rPr lang="ko-KR" altLang="en-US" dirty="0"/>
                  <a:t>와 같이 </a:t>
                </a:r>
                <a:r>
                  <a:rPr lang="en-US" altLang="ko-KR" dirty="0"/>
                  <a:t>out-of-distribution(OOD)</a:t>
                </a:r>
                <a:r>
                  <a:rPr lang="ko-KR" altLang="en-US" dirty="0"/>
                  <a:t>를 예방하는 몇가지 기술들과 함께 사용됨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Fig 4 </a:t>
                </a:r>
                <a:r>
                  <a:rPr lang="ko-KR" altLang="en-US" dirty="0"/>
                  <a:t>참조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E4977-FEE0-3CE2-CCEE-DA490E3D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5697522"/>
              </a:xfrm>
              <a:prstGeom prst="rect">
                <a:avLst/>
              </a:prstGeom>
              <a:blipFill>
                <a:blip r:embed="rId2"/>
                <a:stretch>
                  <a:fillRect t="-963" b="-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3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E4977-FEE0-3CE2-CCEE-DA490E3D00F7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88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1" indent="-400050">
                  <a:buFont typeface="+mj-lt"/>
                  <a:buAutoNum type="alphaUcPeriod" startAt="4"/>
                </a:pPr>
                <a:r>
                  <a:rPr lang="en-US" altLang="ko-KR" dirty="0"/>
                  <a:t>Uncertainty Estimation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우리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일반화 능력에 대한 신용의 정도에 기반하여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conservative methods</a:t>
                </a:r>
                <a:r>
                  <a:rPr lang="ko-KR" altLang="en-US" dirty="0"/>
                  <a:t>와 단순 </a:t>
                </a:r>
                <a:r>
                  <a:rPr lang="en-US" altLang="ko-KR" dirty="0"/>
                  <a:t>off-policy RL methods</a:t>
                </a:r>
                <a:r>
                  <a:rPr lang="ko-KR" altLang="en-US" dirty="0"/>
                  <a:t>사이를 </a:t>
                </a:r>
                <a:r>
                  <a:rPr lang="ko-KR" altLang="en-US" dirty="0" err="1"/>
                  <a:t>옮겨다닐</a:t>
                </a:r>
                <a:r>
                  <a:rPr lang="ko-KR" altLang="en-US" dirty="0"/>
                  <a:t> 수 있게 함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어떤 것을 </a:t>
                </a:r>
                <a:r>
                  <a:rPr lang="en-US" altLang="ko-KR" dirty="0"/>
                  <a:t>approximation </a:t>
                </a:r>
                <a:r>
                  <a:rPr lang="ko-KR" altLang="en-US" dirty="0"/>
                  <a:t>하고 있을 때</a:t>
                </a:r>
                <a:r>
                  <a:rPr lang="en-US" altLang="ko-KR" dirty="0"/>
                  <a:t>(e.g., policy, value function, or model), low-uncertainty regions</a:t>
                </a:r>
                <a:r>
                  <a:rPr lang="ko-KR" altLang="en-US" dirty="0"/>
                  <a:t>에서는 </a:t>
                </a:r>
                <a:r>
                  <a:rPr lang="en-US" altLang="ko-KR" dirty="0"/>
                  <a:t>constraints</a:t>
                </a:r>
                <a:r>
                  <a:rPr lang="ko-KR" altLang="en-US" dirty="0"/>
                  <a:t>를 경감시킬 수 있음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Uncertainty </a:t>
                </a:r>
                <a:r>
                  <a:rPr lang="ko-KR" altLang="en-US" dirty="0"/>
                  <a:t>추정을 정의하는 방법 중 하나는 </a:t>
                </a:r>
                <a:r>
                  <a:rPr lang="en-US" altLang="ko-KR" dirty="0"/>
                  <a:t>Q-function</a:t>
                </a:r>
                <a:r>
                  <a:rPr lang="ko-KR" altLang="en-US" dirty="0"/>
                  <a:t>에 관한 것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  <m:sup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: distribution of Q-functions for a dataset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Policy gradient objective penalizing the uncertainty captured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by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  <m:sup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다음과 같이 표현됨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uncertainty measure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Uncertainty estimation methods</a:t>
                </a:r>
                <a:r>
                  <a:rPr lang="ko-KR" altLang="en-US" dirty="0"/>
                  <a:t>는 전형적으로 </a:t>
                </a:r>
                <a:r>
                  <a:rPr lang="en-US" altLang="ko-KR" dirty="0"/>
                  <a:t>distribution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 분포에 대한 </a:t>
                </a:r>
                <a:r>
                  <a:rPr lang="en-US" altLang="ko-KR" dirty="0"/>
                  <a:t>estimator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어떻게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정의하느냐에</a:t>
                </a:r>
                <a:r>
                  <a:rPr lang="ko-KR" altLang="en-US" dirty="0"/>
                  <a:t> 달려있음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Fig 4 </a:t>
                </a:r>
                <a:r>
                  <a:rPr lang="ko-KR" altLang="en-US" dirty="0"/>
                  <a:t>참조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이 그림은 봐도 잘 모르겠음</a:t>
                </a:r>
                <a:r>
                  <a:rPr lang="en-US" altLang="ko-KR" dirty="0"/>
                  <a:t>)</a:t>
                </a:r>
              </a:p>
              <a:p>
                <a:pPr marL="857250" lvl="1" indent="-400050">
                  <a:buFont typeface="+mj-lt"/>
                  <a:buAutoNum type="alphaUcPeriod" startAt="5"/>
                </a:pPr>
                <a:r>
                  <a:rPr lang="en-US" altLang="ko-KR" dirty="0"/>
                  <a:t>Model-based Methods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Online model-based methods</a:t>
                </a:r>
                <a:r>
                  <a:rPr lang="ko-KR" altLang="en-US" dirty="0"/>
                  <a:t>와 비슷하게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먼저 </a:t>
                </a:r>
                <a:r>
                  <a:rPr lang="en-US" altLang="ko-KR" dirty="0"/>
                  <a:t>transition 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 추정하고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다음에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추정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이런 함수들의 추정은 전형적으로 </a:t>
                </a:r>
                <a:r>
                  <a:rPr lang="en-US" altLang="ko-KR" dirty="0"/>
                  <a:t>dataset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ko-KR" altLang="en-US" dirty="0"/>
                  <a:t>에 대하여 기본적인 </a:t>
                </a:r>
                <a:r>
                  <a:rPr lang="en-US" altLang="ko-KR" dirty="0"/>
                  <a:t>supervised regression</a:t>
                </a:r>
                <a:r>
                  <a:rPr lang="ko-KR" altLang="en-US" dirty="0"/>
                  <a:t>을 사용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추정된 </a:t>
                </a:r>
                <a:r>
                  <a:rPr lang="en-US" altLang="ko-KR" dirty="0"/>
                  <a:t>dynamics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rewards model</a:t>
                </a:r>
                <a:r>
                  <a:rPr lang="ko-KR" altLang="en-US" dirty="0"/>
                  <a:t>들을 실제 환경의 </a:t>
                </a:r>
                <a:r>
                  <a:rPr lang="en-US" altLang="ko-KR" dirty="0"/>
                  <a:t>proxies(proxy : </a:t>
                </a:r>
                <a:r>
                  <a:rPr lang="ko-KR" altLang="en-US" dirty="0"/>
                  <a:t>대리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대리인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로 사용하면서 </a:t>
                </a:r>
                <a:r>
                  <a:rPr lang="en-US" altLang="ko-KR" dirty="0"/>
                  <a:t>transitions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simulating</a:t>
                </a:r>
                <a:r>
                  <a:rPr lang="ko-KR" altLang="en-US" dirty="0"/>
                  <a:t>하고 그것을 이용하여 </a:t>
                </a:r>
                <a:r>
                  <a:rPr lang="en-US" altLang="ko-KR" dirty="0"/>
                  <a:t>planning</a:t>
                </a:r>
                <a:r>
                  <a:rPr lang="ko-KR" altLang="en-US" dirty="0"/>
                  <a:t>함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만약 </a:t>
                </a:r>
                <a:r>
                  <a:rPr lang="en-US" altLang="ko-KR" dirty="0"/>
                  <a:t>data distribution</a:t>
                </a:r>
                <a:r>
                  <a:rPr lang="ko-KR" altLang="en-US" dirty="0"/>
                  <a:t>이 많은 부분을 수용하고 있다면 </a:t>
                </a:r>
                <a:r>
                  <a:rPr lang="en-US" altLang="ko-KR" dirty="0"/>
                  <a:t>model-based methods</a:t>
                </a:r>
                <a:r>
                  <a:rPr lang="ko-KR" altLang="en-US" dirty="0"/>
                  <a:t>는 잘 작동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Online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RL</a:t>
                </a:r>
                <a:r>
                  <a:rPr lang="ko-KR" altLang="en-US" dirty="0"/>
                  <a:t>과 대조적으로 </a:t>
                </a:r>
                <a:r>
                  <a:rPr lang="en-US" altLang="ko-KR" dirty="0"/>
                  <a:t>offline</a:t>
                </a:r>
                <a:r>
                  <a:rPr lang="ko-KR" altLang="en-US" dirty="0"/>
                  <a:t>에서 학습된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은 실제 환경과 상호작용을 통한 실수보정이 불가능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Model distributional shift</a:t>
                </a:r>
                <a:r>
                  <a:rPr lang="ko-KR" altLang="en-US" dirty="0"/>
                  <a:t>를 피하는 하나의 방법은 </a:t>
                </a:r>
                <a:r>
                  <a:rPr lang="en-US" altLang="ko-KR" dirty="0"/>
                  <a:t>out-of-distribution states</a:t>
                </a:r>
                <a:r>
                  <a:rPr lang="ko-KR" altLang="en-US" dirty="0"/>
                  <a:t>로 움직이는 것을 피하는 보수적</a:t>
                </a:r>
                <a:r>
                  <a:rPr lang="en-US" altLang="ko-KR" dirty="0"/>
                  <a:t>(conservative)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을 추정하는 것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state-action-dependent uncertainty measure</a:t>
                </a:r>
                <a:br>
                  <a:rPr lang="en-US" altLang="ko-KR" dirty="0"/>
                </a:br>
                <a:r>
                  <a:rPr lang="ko-KR" altLang="en-US" dirty="0"/>
                  <a:t>구체적인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ko-KR" altLang="en-US" dirty="0"/>
                  <a:t>의 예시는 </a:t>
                </a:r>
                <a:r>
                  <a:rPr lang="en-US" altLang="ko-KR" dirty="0"/>
                  <a:t>Ⅳ-D</a:t>
                </a:r>
                <a:r>
                  <a:rPr lang="ko-KR" altLang="en-US" dirty="0"/>
                  <a:t>를 참조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E4977-FEE0-3CE2-CCEE-DA490E3D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885859"/>
              </a:xfrm>
              <a:prstGeom prst="rect">
                <a:avLst/>
              </a:prstGeom>
              <a:blipFill>
                <a:blip r:embed="rId2"/>
                <a:stretch>
                  <a:fillRect t="-796" r="-400" b="-3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7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E4977-FEE0-3CE2-CCEE-DA490E3D00F7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547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1" indent="-400050">
                  <a:buFont typeface="+mj-lt"/>
                  <a:buAutoNum type="alphaUcPeriod" startAt="6"/>
                </a:pPr>
                <a:r>
                  <a:rPr lang="en-US" altLang="ko-KR" dirty="0"/>
                  <a:t>One-step Methods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지금까지 다웠던 방법들 중 대부분은 </a:t>
                </a:r>
                <a:r>
                  <a:rPr lang="en-US" altLang="ko-KR" dirty="0"/>
                  <a:t>actor-critic </a:t>
                </a:r>
                <a:r>
                  <a:rPr lang="ko-KR" altLang="en-US" dirty="0"/>
                  <a:t>형태로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Q function</a:t>
                </a:r>
                <a:r>
                  <a:rPr lang="ko-KR" altLang="en-US" dirty="0"/>
                  <a:t>을 모두 학습하는 것이며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보통은 </a:t>
                </a:r>
                <a:r>
                  <a:rPr lang="en-US" altLang="ko-KR" dirty="0"/>
                  <a:t>policy evaluation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policy improvement</a:t>
                </a:r>
                <a:r>
                  <a:rPr lang="ko-KR" altLang="en-US" dirty="0"/>
                  <a:t>를 </a:t>
                </a:r>
                <a:r>
                  <a:rPr lang="ko-KR" altLang="en-US" dirty="0" err="1"/>
                  <a:t>번갈아가며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iterative</a:t>
                </a:r>
                <a:r>
                  <a:rPr lang="ko-KR" altLang="en-US" dirty="0"/>
                  <a:t>하게 시행됨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Policy evaluation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iterative</a:t>
                </a:r>
                <a:r>
                  <a:rPr lang="ko-KR" altLang="en-US" dirty="0"/>
                  <a:t>하게 수행할 때 </a:t>
                </a:r>
                <a:r>
                  <a:rPr lang="en-US" altLang="ko-KR" dirty="0"/>
                  <a:t>distributional shift</a:t>
                </a:r>
                <a:r>
                  <a:rPr lang="ko-KR" altLang="en-US" dirty="0"/>
                  <a:t>는 피할 수 없음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Section II-C2, Policy evaluation </a:t>
                </a:r>
                <a:r>
                  <a:rPr lang="ko-KR" altLang="en-US" dirty="0"/>
                  <a:t>중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altLang="ko-KR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Q function</a:t>
                </a:r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𝑜𝑓𝑓</m:t>
                        </m:r>
                      </m:sub>
                    </m:sSub>
                  </m:oMath>
                </a14:m>
                <a:r>
                  <a:rPr lang="ko-KR" altLang="en-US" dirty="0"/>
                  <a:t>에서 계산하고</a:t>
                </a:r>
                <a:r>
                  <a:rPr lang="en-US" altLang="ko-KR" dirty="0"/>
                  <a:t>, Q function train</a:t>
                </a:r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로 부터 시행하기 때문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Policy improvement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a step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an iteration</a:t>
                </a:r>
                <a:r>
                  <a:rPr lang="ko-KR" altLang="en-US" dirty="0"/>
                  <a:t>을 구분하는 것이 중요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An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iteration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우리가</a:t>
                </a:r>
                <a:r>
                  <a:rPr lang="en-US" altLang="ko-KR" dirty="0"/>
                  <a:t> update </a:t>
                </a:r>
                <a:r>
                  <a:rPr lang="ko-KR" altLang="en-US" dirty="0"/>
                  <a:t>하고 싶은 </a:t>
                </a:r>
                <a:r>
                  <a:rPr lang="en-US" altLang="ko-KR" dirty="0"/>
                  <a:t>quantity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update </a:t>
                </a:r>
                <a:r>
                  <a:rPr lang="ko-KR" altLang="en-US" dirty="0"/>
                  <a:t>한 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A step : update</a:t>
                </a:r>
                <a:r>
                  <a:rPr lang="ko-KR" altLang="en-US" dirty="0"/>
                  <a:t>하고 싶은 </a:t>
                </a:r>
                <a:r>
                  <a:rPr lang="en-US" altLang="ko-KR" dirty="0"/>
                  <a:t>quantity</a:t>
                </a:r>
                <a:r>
                  <a:rPr lang="ko-KR" altLang="en-US" dirty="0"/>
                  <a:t>의 수렴까지 </a:t>
                </a:r>
                <a:r>
                  <a:rPr lang="en-US" altLang="ko-KR" dirty="0"/>
                  <a:t>multiple iteration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최근 방법들은 </a:t>
                </a:r>
                <a:r>
                  <a:rPr lang="en-US" altLang="ko-KR" dirty="0"/>
                  <a:t>iteratively performing policy evaluation</a:t>
                </a:r>
                <a:r>
                  <a:rPr lang="ko-KR" altLang="en-US" dirty="0"/>
                  <a:t>을 피하고 대신 </a:t>
                </a:r>
                <a:r>
                  <a:rPr lang="en-US" altLang="ko-KR" dirty="0"/>
                  <a:t>a single step of policy evaluation</a:t>
                </a:r>
                <a:r>
                  <a:rPr lang="ko-KR" altLang="en-US" dirty="0"/>
                  <a:t>을 수행한 후 </a:t>
                </a:r>
                <a:r>
                  <a:rPr lang="en-US" altLang="ko-KR" dirty="0"/>
                  <a:t>a single policy improvement step</a:t>
                </a:r>
                <a:r>
                  <a:rPr lang="ko-KR" altLang="en-US" dirty="0"/>
                  <a:t>을 수행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One-step or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single-step</a:t>
                </a:r>
                <a:r>
                  <a:rPr lang="ko-KR" altLang="en-US" dirty="0"/>
                  <a:t> 방법은 정확한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추정을 위해 다수의 </a:t>
                </a:r>
                <a:r>
                  <a:rPr lang="en-US" altLang="ko-KR" dirty="0"/>
                  <a:t>state sweeps(multiple iteration)</a:t>
                </a:r>
                <a:r>
                  <a:rPr lang="ko-KR" altLang="en-US" dirty="0"/>
                  <a:t>을 수행하는 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대부분의 </a:t>
                </a:r>
                <a:r>
                  <a:rPr lang="en-US" altLang="ko-KR" dirty="0"/>
                  <a:t>multi-step </a:t>
                </a:r>
                <a:r>
                  <a:rPr lang="ko-KR" altLang="en-US" dirty="0"/>
                  <a:t>방법들은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b>
                        </m:sSub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수렴할 때까지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지속적으로 </a:t>
                </a:r>
                <a:r>
                  <a:rPr lang="en-US" altLang="ko-KR" dirty="0"/>
                  <a:t>policy evaluation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policy improvement</a:t>
                </a:r>
                <a:r>
                  <a:rPr lang="ko-KR" altLang="en-US" dirty="0"/>
                  <a:t>를 교대로 시행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정확한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의 추정 후에는</a:t>
                </a:r>
                <a:r>
                  <a:rPr lang="en-US" altLang="ko-KR" dirty="0"/>
                  <a:t>, the best possible policy</a:t>
                </a:r>
                <a:r>
                  <a:rPr lang="ko-KR" altLang="en-US" dirty="0"/>
                  <a:t>를 찾기 위해</a:t>
                </a:r>
                <a:r>
                  <a:rPr lang="en-US" altLang="ko-KR" dirty="0"/>
                  <a:t>, a single policy improvement step </a:t>
                </a:r>
                <a:r>
                  <a:rPr lang="ko-KR" altLang="en-US" dirty="0"/>
                  <a:t>시행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그러므로 </a:t>
                </a:r>
                <a:r>
                  <a:rPr lang="en-US" altLang="ko-KR" dirty="0"/>
                  <a:t>data distribution</a:t>
                </a:r>
                <a:r>
                  <a:rPr lang="ko-KR" altLang="en-US" dirty="0"/>
                  <a:t>의 외부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에 대해서는 </a:t>
                </a:r>
                <a:r>
                  <a:rPr lang="en-US" altLang="ko-KR" dirty="0"/>
                  <a:t>policy evaluation</a:t>
                </a:r>
                <a:r>
                  <a:rPr lang="ko-KR" altLang="en-US" dirty="0"/>
                  <a:t>이 이루어지지 않는다는 뜻이며</a:t>
                </a:r>
                <a:r>
                  <a:rPr lang="en-US" altLang="ko-KR" dirty="0"/>
                  <a:t>, OOD actions</a:t>
                </a:r>
                <a:r>
                  <a:rPr lang="ko-KR" altLang="en-US" dirty="0"/>
                  <a:t>을 고려하지 않아도 되기때문에 </a:t>
                </a:r>
                <a:r>
                  <a:rPr lang="en-US" altLang="ko-KR" dirty="0"/>
                  <a:t>constraint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loss term</a:t>
                </a:r>
                <a:r>
                  <a:rPr lang="ko-KR" altLang="en-US" dirty="0"/>
                  <a:t>에 추가하지 않아도 됨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E4977-FEE0-3CE2-CCEE-DA490E3D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5472075"/>
              </a:xfrm>
              <a:prstGeom prst="rect">
                <a:avLst/>
              </a:prstGeom>
              <a:blipFill>
                <a:blip r:embed="rId2"/>
                <a:stretch>
                  <a:fillRect t="-1002" r="-1000" b="-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79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E4977-FEE0-3CE2-CCEE-DA490E3D00F7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5389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1" indent="-400050">
                  <a:buFont typeface="+mj-lt"/>
                  <a:buAutoNum type="alphaUcPeriod" startAt="7"/>
                </a:pPr>
                <a:r>
                  <a:rPr lang="en-US" altLang="ko-KR" dirty="0"/>
                  <a:t>Imitation Learning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모방하는 것이 핵심인 몇몇 알고리즘이 존재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가장 간단한 형태로는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정확히 복사하는 </a:t>
                </a:r>
                <a:r>
                  <a:rPr lang="en-US" altLang="ko-KR" dirty="0"/>
                  <a:t>behavior cloning(BC)</a:t>
                </a:r>
                <a:r>
                  <a:rPr lang="ko-KR" altLang="en-US" dirty="0"/>
                  <a:t>이 있음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어떤  </a:t>
                </a:r>
                <a:r>
                  <a:rPr lang="en-US" altLang="ko-KR" dirty="0"/>
                  <a:t>metric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을 최소화하는 </a:t>
                </a:r>
                <a:r>
                  <a:rPr lang="en-US" altLang="ko-KR" dirty="0"/>
                  <a:t>Supervised learning techniques</a:t>
                </a:r>
                <a:r>
                  <a:rPr lang="ko-KR" altLang="en-US" dirty="0"/>
                  <a:t>를 통하여 시행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/>
                  <a:t>-divergence(e.g., cross-entropy, </a:t>
                </a:r>
                <a:r>
                  <a:rPr lang="ko-KR" altLang="en-US" dirty="0"/>
                  <a:t>그냥 어떤 분포들의 거리를 제는 것</a:t>
                </a:r>
                <a:r>
                  <a:rPr lang="en-US" altLang="ko-KR" dirty="0"/>
                  <a:t>)</a:t>
                </a:r>
              </a:p>
              <a:p>
                <a:pPr marL="1314450" lvl="2" indent="-400050">
                  <a:buFont typeface="Wingdings" panose="05000000000000000000" pitchFamily="2" charset="2"/>
                  <a:buChar char="Ø"/>
                </a:pPr>
                <a:r>
                  <a:rPr lang="ko-KR" altLang="en-US" b="1" dirty="0">
                    <a:solidFill>
                      <a:srgbClr val="FF0000"/>
                    </a:solidFill>
                  </a:rPr>
                  <a:t>그러나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이것은 학습된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policy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의 작은 </a:t>
                </a:r>
                <a:r>
                  <a:rPr lang="ko-KR" altLang="en-US" b="1" dirty="0" err="1">
                    <a:solidFill>
                      <a:srgbClr val="FF0000"/>
                    </a:solidFill>
                  </a:rPr>
                  <a:t>실수들에서도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 필수불가결하게 </a:t>
                </a:r>
                <a:r>
                  <a:rPr lang="ko-KR" altLang="en-US" b="1" dirty="0" err="1">
                    <a:solidFill>
                      <a:srgbClr val="FF0000"/>
                    </a:solidFill>
                  </a:rPr>
                  <a:t>보지못한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state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들이 생기고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error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가 누적되는 것을 경험하기 때문에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distributional shift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에 취약함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그럼에도</a:t>
                </a:r>
                <a:r>
                  <a:rPr lang="en-US" altLang="ko-KR" dirty="0"/>
                  <a:t>, data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expert behavior policy</a:t>
                </a:r>
                <a:r>
                  <a:rPr lang="ko-KR" altLang="en-US" dirty="0"/>
                  <a:t>로 구성되어 있다면 </a:t>
                </a:r>
                <a:r>
                  <a:rPr lang="en-US" altLang="ko-KR" dirty="0"/>
                  <a:t>BC</a:t>
                </a:r>
                <a:r>
                  <a:rPr lang="ko-KR" altLang="en-US" dirty="0"/>
                  <a:t>는 여전히 성공적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Expert behavior policy</a:t>
                </a:r>
                <a:r>
                  <a:rPr lang="ko-KR" altLang="en-US" dirty="0"/>
                  <a:t>에 접근할 수 없을 시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Imitation learning methods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안에서 </a:t>
                </a:r>
                <a:r>
                  <a:rPr lang="en-US" altLang="ko-KR" dirty="0"/>
                  <a:t>bad behaviors</a:t>
                </a:r>
                <a:r>
                  <a:rPr lang="ko-KR" altLang="en-US" dirty="0"/>
                  <a:t>를 걸러내고 오직 </a:t>
                </a:r>
                <a:r>
                  <a:rPr lang="en-US" altLang="ko-KR" dirty="0"/>
                  <a:t>good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behaviors</a:t>
                </a:r>
                <a:r>
                  <a:rPr lang="ko-KR" altLang="en-US" dirty="0"/>
                  <a:t>를 모방하려고 할 것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그렇게 하기위해서 </a:t>
                </a:r>
                <a:r>
                  <a:rPr lang="en-US" altLang="ko-KR" dirty="0"/>
                  <a:t>imitation learning methods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train</a:t>
                </a:r>
                <a:r>
                  <a:rPr lang="ko-KR" altLang="en-US" dirty="0"/>
                  <a:t>하는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에서 좋은 </a:t>
                </a:r>
                <a:r>
                  <a:rPr lang="en-US" altLang="ko-KR" dirty="0"/>
                  <a:t>trajectories</a:t>
                </a:r>
                <a:r>
                  <a:rPr lang="ko-KR" altLang="en-US" dirty="0"/>
                  <a:t>를 고르기 위해서 </a:t>
                </a:r>
                <a:r>
                  <a:rPr lang="en-US" altLang="ko-KR" dirty="0"/>
                  <a:t>value functions</a:t>
                </a:r>
                <a:r>
                  <a:rPr lang="ko-KR" altLang="en-US" dirty="0"/>
                  <a:t>와 어림짐작의 기술을 사용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다른 방법은  </a:t>
                </a:r>
                <a:r>
                  <a:rPr lang="en-US" altLang="ko-KR" dirty="0"/>
                  <a:t>conditional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학습하는 것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남아있는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에 기반한 어떤 결과값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: fragment of the trajectory)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More formally, maximize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 err="1"/>
                  <a:t>unif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dist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가장 어려운 점은 적절한 </a:t>
                </a:r>
                <a:r>
                  <a:rPr lang="en-US" altLang="ko-KR" dirty="0"/>
                  <a:t>outcome function g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data</a:t>
                </a:r>
                <a:r>
                  <a:rPr lang="ko-KR" altLang="en-US" dirty="0"/>
                  <a:t>나 </a:t>
                </a:r>
                <a:r>
                  <a:rPr lang="en-US" altLang="ko-KR" dirty="0"/>
                  <a:t>task</a:t>
                </a:r>
                <a:r>
                  <a:rPr lang="ko-KR" altLang="en-US" dirty="0"/>
                  <a:t>에 따라 직접 정의하는 것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E4977-FEE0-3CE2-CCEE-DA490E3D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5389168"/>
              </a:xfrm>
              <a:prstGeom prst="rect">
                <a:avLst/>
              </a:prstGeom>
              <a:blipFill>
                <a:blip r:embed="rId2"/>
                <a:stretch>
                  <a:fillRect t="-1018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658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E4977-FEE0-3CE2-CCEE-DA490E3D00F7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2968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1" indent="-400050">
                  <a:buFont typeface="+mj-lt"/>
                  <a:buAutoNum type="alphaUcPeriod" startAt="8"/>
                </a:pPr>
                <a:r>
                  <a:rPr lang="en-US" altLang="ko-KR" dirty="0"/>
                  <a:t>Imitation Learning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Trajectory optimization</a:t>
                </a:r>
                <a:r>
                  <a:rPr lang="ko-KR" altLang="en-US" dirty="0"/>
                  <a:t>에서는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의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로 주어지는 전체 </a:t>
                </a:r>
                <a:r>
                  <a:rPr lang="en-US" altLang="ko-KR" dirty="0"/>
                  <a:t>trajectories</a:t>
                </a:r>
                <a:r>
                  <a:rPr lang="ko-KR" altLang="en-US" dirty="0"/>
                  <a:t>에 기반한 </a:t>
                </a:r>
                <a:r>
                  <a:rPr lang="en-US" altLang="ko-KR" dirty="0"/>
                  <a:t>joint state-action model</a:t>
                </a:r>
                <a:r>
                  <a:rPr lang="ko-KR" altLang="en-US" dirty="0"/>
                  <a:t>을 학습시키는 것이 목적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다시 말하면 </a:t>
                </a:r>
                <a:r>
                  <a:rPr lang="en-US" altLang="ko-KR" dirty="0"/>
                  <a:t>behavior poloicy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에서 얻어지는 </a:t>
                </a:r>
                <a:r>
                  <a:rPr lang="en-US" altLang="ko-KR" dirty="0"/>
                  <a:t>trajectory distribution</a:t>
                </a:r>
                <a:r>
                  <a:rPr lang="ko-KR" altLang="en-US" dirty="0"/>
                  <a:t>의 모델을 학습시키는 것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좋은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이 있다면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부터</a:t>
                </a:r>
                <a:r>
                  <a:rPr lang="en-US" altLang="ko-KR" dirty="0"/>
                  <a:t> actions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optimal set</a:t>
                </a:r>
                <a:r>
                  <a:rPr lang="ko-KR" altLang="en-US" dirty="0"/>
                  <a:t>을 계획할 수 있음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Sequence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modeling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objective</a:t>
                </a:r>
                <a:r>
                  <a:rPr lang="ko-KR" altLang="en-US" dirty="0"/>
                  <a:t>를 사용하는 것은 </a:t>
                </a:r>
                <a:r>
                  <a:rPr lang="en-US" altLang="ko-KR" dirty="0"/>
                  <a:t>OOD action</a:t>
                </a:r>
                <a:r>
                  <a:rPr lang="ko-KR" altLang="en-US" dirty="0"/>
                  <a:t>을 선택하는 경향을 줄이도록 할 수 있음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다수의 </a:t>
                </a:r>
                <a:r>
                  <a:rPr lang="en-US" altLang="ko-KR" dirty="0"/>
                  <a:t>action, state</a:t>
                </a:r>
                <a:r>
                  <a:rPr lang="ko-KR" altLang="en-US" dirty="0"/>
                  <a:t>가 처음부터 고정되므로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로부터 크게 벗어나는 것을 방지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더욱이 </a:t>
                </a:r>
                <a:r>
                  <a:rPr lang="en-US" altLang="ko-KR" dirty="0"/>
                  <a:t>transformer</a:t>
                </a:r>
                <a:r>
                  <a:rPr lang="ko-KR" altLang="en-US" dirty="0"/>
                  <a:t>와 같이 긴 </a:t>
                </a:r>
                <a:r>
                  <a:rPr lang="en-US" altLang="ko-KR" dirty="0"/>
                  <a:t>sequence model</a:t>
                </a:r>
                <a:r>
                  <a:rPr lang="ko-KR" altLang="en-US" dirty="0"/>
                  <a:t>을 훈련시키는 정말 큰 </a:t>
                </a:r>
                <a:r>
                  <a:rPr lang="en-US" altLang="ko-KR" dirty="0"/>
                  <a:t>models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offline RL setting</a:t>
                </a:r>
                <a:r>
                  <a:rPr lang="ko-KR" altLang="en-US" dirty="0"/>
                  <a:t>과 궁합이 맞음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동적으로 </a:t>
                </a:r>
                <a:r>
                  <a:rPr lang="en-US" altLang="ko-KR" dirty="0"/>
                  <a:t>data collection</a:t>
                </a:r>
                <a:r>
                  <a:rPr lang="ko-KR" altLang="en-US" dirty="0"/>
                  <a:t>을 하지 않음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E4977-FEE0-3CE2-CCEE-DA490E3D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2968120"/>
              </a:xfrm>
              <a:prstGeom prst="rect">
                <a:avLst/>
              </a:prstGeom>
              <a:blipFill>
                <a:blip r:embed="rId2"/>
                <a:stretch>
                  <a:fillRect t="-1848" b="-22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31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B6151-29C7-BF58-78BE-0DD9AA011B8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en-US" altLang="ko-KR" b="1" dirty="0"/>
              <a:t>ALGORITHMIC REVIEW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ko-KR" altLang="en-US" dirty="0"/>
              <a:t>제시한 </a:t>
            </a:r>
            <a:r>
              <a:rPr lang="en-US" altLang="ko-KR" dirty="0"/>
              <a:t>taxonomy</a:t>
            </a:r>
            <a:r>
              <a:rPr lang="ko-KR" altLang="en-US" dirty="0"/>
              <a:t>에 의거하여 </a:t>
            </a:r>
            <a:r>
              <a:rPr lang="en-US" altLang="ko-KR" dirty="0"/>
              <a:t>key offline RL methods</a:t>
            </a:r>
            <a:r>
              <a:rPr lang="ko-KR" altLang="en-US" dirty="0"/>
              <a:t>를 분류할 것</a:t>
            </a:r>
            <a:r>
              <a:rPr lang="en-US" altLang="ko-KR" dirty="0"/>
              <a:t>(Table II </a:t>
            </a:r>
            <a:r>
              <a:rPr lang="ko-KR" altLang="en-US" dirty="0"/>
              <a:t>참조</a:t>
            </a:r>
            <a:r>
              <a:rPr lang="en-US" altLang="ko-KR" dirty="0"/>
              <a:t>)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6F67D0A-306C-78A6-2DD3-623F08B77285}"/>
              </a:ext>
            </a:extLst>
          </p:cNvPr>
          <p:cNvGrpSpPr/>
          <p:nvPr/>
        </p:nvGrpSpPr>
        <p:grpSpPr>
          <a:xfrm>
            <a:off x="0" y="646331"/>
            <a:ext cx="12192000" cy="4647779"/>
            <a:chOff x="0" y="646331"/>
            <a:chExt cx="12192000" cy="4647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B7B8B7-D0DB-0B6D-25E1-A1B97A150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6331"/>
              <a:ext cx="12192000" cy="4647779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8B0F12F-E243-498F-CBC2-62E5E00B1D3D}"/>
                </a:ext>
              </a:extLst>
            </p:cNvPr>
            <p:cNvCxnSpPr/>
            <p:nvPr/>
          </p:nvCxnSpPr>
          <p:spPr>
            <a:xfrm>
              <a:off x="1879134" y="2902591"/>
              <a:ext cx="99661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4E5C3A5-9C5D-A79F-46E5-EB2BAC529AE8}"/>
                </a:ext>
              </a:extLst>
            </p:cNvPr>
            <p:cNvCxnSpPr>
              <a:cxnSpLocks/>
            </p:cNvCxnSpPr>
            <p:nvPr/>
          </p:nvCxnSpPr>
          <p:spPr>
            <a:xfrm>
              <a:off x="394283" y="3096936"/>
              <a:ext cx="114509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64E2B53-5B6B-A6F1-6F02-0A72813AC732}"/>
                </a:ext>
              </a:extLst>
            </p:cNvPr>
            <p:cNvCxnSpPr/>
            <p:nvPr/>
          </p:nvCxnSpPr>
          <p:spPr>
            <a:xfrm>
              <a:off x="1879134" y="3298272"/>
              <a:ext cx="99661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E752262-A5A4-5FA4-D592-8623E231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2672" y="3492617"/>
              <a:ext cx="114425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9380F62-FEB3-2734-1781-EAD6065C4C0A}"/>
                </a:ext>
              </a:extLst>
            </p:cNvPr>
            <p:cNvCxnSpPr>
              <a:cxnSpLocks/>
            </p:cNvCxnSpPr>
            <p:nvPr/>
          </p:nvCxnSpPr>
          <p:spPr>
            <a:xfrm>
              <a:off x="402672" y="3677175"/>
              <a:ext cx="114425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6002FF-B05A-B980-0F57-B3F445133030}"/>
                </a:ext>
              </a:extLst>
            </p:cNvPr>
            <p:cNvCxnSpPr/>
            <p:nvPr/>
          </p:nvCxnSpPr>
          <p:spPr>
            <a:xfrm>
              <a:off x="1879134" y="3871520"/>
              <a:ext cx="99661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816ED08-44A3-BD5F-4241-D6FC9799DBA1}"/>
                </a:ext>
              </a:extLst>
            </p:cNvPr>
            <p:cNvCxnSpPr/>
            <p:nvPr/>
          </p:nvCxnSpPr>
          <p:spPr>
            <a:xfrm>
              <a:off x="1879134" y="4072855"/>
              <a:ext cx="99661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52452A3-E5BE-B156-9538-C9A45F100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9134" y="2667699"/>
              <a:ext cx="0" cy="2491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C857FEF-E988-549E-630C-0353BD6775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672" y="4517473"/>
              <a:ext cx="114425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F50E76F-6CCD-7909-4B6D-8F43C28C381F}"/>
                </a:ext>
              </a:extLst>
            </p:cNvPr>
            <p:cNvCxnSpPr>
              <a:cxnSpLocks/>
            </p:cNvCxnSpPr>
            <p:nvPr/>
          </p:nvCxnSpPr>
          <p:spPr>
            <a:xfrm>
              <a:off x="394283" y="4711818"/>
              <a:ext cx="114509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0558949-D59C-D733-8CDF-19A4BB703134}"/>
                </a:ext>
              </a:extLst>
            </p:cNvPr>
            <p:cNvCxnSpPr>
              <a:cxnSpLocks/>
            </p:cNvCxnSpPr>
            <p:nvPr/>
          </p:nvCxnSpPr>
          <p:spPr>
            <a:xfrm>
              <a:off x="402672" y="4913153"/>
              <a:ext cx="114425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835AEF7-8D93-B96A-F594-29F3C8AF37FC}"/>
              </a:ext>
            </a:extLst>
          </p:cNvPr>
          <p:cNvSpPr txBox="1"/>
          <p:nvPr/>
        </p:nvSpPr>
        <p:spPr>
          <a:xfrm>
            <a:off x="-2" y="529205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ko-KR" altLang="en-US" dirty="0"/>
              <a:t>철저한 분류와는 거리가 있지만 유명한 방법과 연구되고 있는 분야의 통찰의 좋은 관점을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33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B6151-29C7-BF58-78BE-0DD9AA011B8E}"/>
              </a:ext>
            </a:extLst>
          </p:cNvPr>
          <p:cNvSpPr txBox="1"/>
          <p:nvPr/>
        </p:nvSpPr>
        <p:spPr>
          <a:xfrm>
            <a:off x="-1" y="0"/>
            <a:ext cx="1219199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대조적으로</a:t>
            </a:r>
            <a:r>
              <a:rPr lang="en-US" altLang="ko-KR" dirty="0"/>
              <a:t>, importance sampling</a:t>
            </a:r>
            <a:r>
              <a:rPr lang="ko-KR" altLang="en-US" dirty="0"/>
              <a:t>이나 </a:t>
            </a:r>
            <a:r>
              <a:rPr lang="en-US" altLang="ko-KR" dirty="0"/>
              <a:t>trajectory optimization</a:t>
            </a:r>
            <a:r>
              <a:rPr lang="ko-KR" altLang="en-US" dirty="0"/>
              <a:t>과 같은 어떤 전략들은 각각 </a:t>
            </a:r>
            <a:r>
              <a:rPr lang="en-US" altLang="ko-KR" dirty="0"/>
              <a:t>optimal policy</a:t>
            </a:r>
            <a:r>
              <a:rPr lang="ko-KR" altLang="en-US" dirty="0"/>
              <a:t>와 </a:t>
            </a:r>
            <a:r>
              <a:rPr lang="en-US" altLang="ko-KR" dirty="0"/>
              <a:t>optimal trajectory distribution</a:t>
            </a:r>
            <a:r>
              <a:rPr lang="ko-KR" altLang="en-US" dirty="0"/>
              <a:t>만을 다루며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distributional shift</a:t>
            </a:r>
            <a:r>
              <a:rPr lang="ko-KR" altLang="en-US" dirty="0"/>
              <a:t>를 전혀 다루지 않음</a:t>
            </a:r>
            <a:endParaRPr lang="en-US" altLang="ko-KR" dirty="0"/>
          </a:p>
          <a:p>
            <a:pPr marL="800100" lvl="1" indent="-342900">
              <a:buFont typeface="+mj-lt"/>
              <a:buAutoNum type="alphaUcPeriod"/>
            </a:pPr>
            <a:r>
              <a:rPr lang="en-US" altLang="ko-KR" dirty="0"/>
              <a:t>Contributions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ko-KR" dirty="0"/>
              <a:t>Taxonomy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Methods</a:t>
            </a:r>
            <a:r>
              <a:rPr lang="ko-KR" altLang="en-US" dirty="0"/>
              <a:t>는 다양한 카테고리로 분류될 수 있음 </a:t>
            </a:r>
            <a:r>
              <a:rPr lang="en-US" altLang="ko-KR" dirty="0"/>
              <a:t>e.g., trajectory</a:t>
            </a:r>
            <a:r>
              <a:rPr lang="ko-KR" altLang="en-US" dirty="0"/>
              <a:t> </a:t>
            </a:r>
            <a:r>
              <a:rPr lang="en-US" altLang="ko-KR" dirty="0"/>
              <a:t>optimization,</a:t>
            </a:r>
            <a:r>
              <a:rPr lang="ko-KR" altLang="en-US" dirty="0"/>
              <a:t> </a:t>
            </a:r>
            <a:r>
              <a:rPr lang="en-US" altLang="ko-KR" dirty="0"/>
              <a:t>imitation learning, one-step or importance sampling methods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Methods</a:t>
            </a:r>
            <a:r>
              <a:rPr lang="ko-KR" altLang="en-US" dirty="0"/>
              <a:t>는 그 </a:t>
            </a:r>
            <a:r>
              <a:rPr lang="en-US" altLang="ko-KR" dirty="0"/>
              <a:t>loss</a:t>
            </a:r>
            <a:r>
              <a:rPr lang="ko-KR" altLang="en-US" dirty="0"/>
              <a:t>에 몇가지 변형이 있음 </a:t>
            </a:r>
            <a:r>
              <a:rPr lang="en-US" altLang="ko-KR" dirty="0"/>
              <a:t>e.g., policy</a:t>
            </a:r>
            <a:r>
              <a:rPr lang="ko-KR" altLang="en-US" dirty="0"/>
              <a:t> </a:t>
            </a:r>
            <a:r>
              <a:rPr lang="en-US" altLang="ko-KR" dirty="0"/>
              <a:t>constraints, regularization or uncertainty estimation terms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ko-KR" dirty="0"/>
              <a:t>Algorithmic Review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최근 연구되고 있는 여러 </a:t>
            </a:r>
            <a:r>
              <a:rPr lang="en-US" altLang="ko-KR" dirty="0"/>
              <a:t>RL methods</a:t>
            </a:r>
            <a:r>
              <a:rPr lang="ko-KR" altLang="en-US" dirty="0"/>
              <a:t>에 대한 리뷰와 자세한 토의</a:t>
            </a: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r>
              <a:rPr lang="en-US" altLang="ko-KR" dirty="0"/>
              <a:t>Dataset Review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Offline RL</a:t>
            </a:r>
            <a:r>
              <a:rPr lang="ko-KR" altLang="en-US" dirty="0"/>
              <a:t>의 성질을 만족시키는 </a:t>
            </a:r>
            <a:r>
              <a:rPr lang="en-US" altLang="ko-KR" dirty="0"/>
              <a:t>dataset</a:t>
            </a:r>
            <a:r>
              <a:rPr lang="ko-KR" altLang="en-US" dirty="0"/>
              <a:t>들의 평가를 제공하여 연구자들의 </a:t>
            </a:r>
            <a:r>
              <a:rPr lang="en-US" altLang="ko-KR" dirty="0"/>
              <a:t>dataset </a:t>
            </a:r>
            <a:r>
              <a:rPr lang="ko-KR" altLang="en-US" dirty="0"/>
              <a:t>선택을 도움</a:t>
            </a: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r>
              <a:rPr lang="en-US" altLang="ko-KR" dirty="0"/>
              <a:t>Open Problems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Off policy evaluation methods, a reliable offline RL workflow, and the ability to dynamically modulate the degree of conservatism of an algorithm</a:t>
            </a:r>
            <a:r>
              <a:rPr lang="ko-KR" altLang="en-US" dirty="0"/>
              <a:t>과 같은 </a:t>
            </a:r>
            <a:r>
              <a:rPr lang="en-US" altLang="ko-KR" dirty="0"/>
              <a:t>open problem</a:t>
            </a:r>
            <a:r>
              <a:rPr lang="ko-KR" altLang="en-US" dirty="0"/>
              <a:t>에 대한 토의</a:t>
            </a:r>
            <a:endParaRPr lang="en-US" altLang="ko-KR" dirty="0"/>
          </a:p>
          <a:p>
            <a:pPr marL="800100" lvl="1" indent="-342900">
              <a:buFont typeface="+mj-lt"/>
              <a:buAutoNum type="alphaUcPeriod"/>
            </a:pPr>
            <a:r>
              <a:rPr lang="en-US" altLang="ko-KR" dirty="0"/>
              <a:t>Text Organization</a:t>
            </a:r>
          </a:p>
          <a:p>
            <a:pPr lvl="2"/>
            <a:r>
              <a:rPr lang="en-US" altLang="ko-KR" dirty="0"/>
              <a:t>Section Ⅱ: online,</a:t>
            </a:r>
            <a:r>
              <a:rPr lang="ko-KR" altLang="en-US" dirty="0"/>
              <a:t> </a:t>
            </a:r>
            <a:r>
              <a:rPr lang="en-US" altLang="ko-KR" dirty="0"/>
              <a:t>offline</a:t>
            </a:r>
            <a:r>
              <a:rPr lang="ko-KR" altLang="en-US" dirty="0"/>
              <a:t> </a:t>
            </a:r>
            <a:r>
              <a:rPr lang="en-US" altLang="ko-KR" dirty="0"/>
              <a:t>RL</a:t>
            </a:r>
            <a:r>
              <a:rPr lang="ko-KR" altLang="en-US" dirty="0"/>
              <a:t> 의 간단한 배경소개</a:t>
            </a:r>
            <a:endParaRPr lang="en-US" altLang="ko-KR" dirty="0"/>
          </a:p>
          <a:p>
            <a:pPr lvl="2"/>
            <a:r>
              <a:rPr lang="en-US" altLang="ko-KR" dirty="0"/>
              <a:t>Section Ⅲ: </a:t>
            </a:r>
            <a:r>
              <a:rPr lang="ko-KR" altLang="en-US" dirty="0"/>
              <a:t>간단한</a:t>
            </a:r>
            <a:r>
              <a:rPr lang="en-US" altLang="ko-KR" dirty="0"/>
              <a:t> </a:t>
            </a:r>
            <a:r>
              <a:rPr lang="ko-KR" altLang="en-US" dirty="0"/>
              <a:t>설명과 함께 분류제안</a:t>
            </a:r>
            <a:endParaRPr lang="en-US" altLang="ko-KR" dirty="0"/>
          </a:p>
          <a:p>
            <a:pPr lvl="2"/>
            <a:r>
              <a:rPr lang="en-US" altLang="ko-KR" dirty="0"/>
              <a:t>Section Ⅳ: 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분류에 대한 설명과 </a:t>
            </a:r>
            <a:r>
              <a:rPr lang="en-US" altLang="ko-KR" dirty="0"/>
              <a:t>methods</a:t>
            </a:r>
            <a:r>
              <a:rPr lang="ko-KR" altLang="en-US" dirty="0"/>
              <a:t>에 대한 리뷰</a:t>
            </a:r>
            <a:endParaRPr lang="en-US" altLang="ko-KR" dirty="0"/>
          </a:p>
          <a:p>
            <a:pPr lvl="2"/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Ⅴ: Offline</a:t>
            </a:r>
            <a:r>
              <a:rPr lang="ko-KR" altLang="en-US" dirty="0"/>
              <a:t> </a:t>
            </a:r>
            <a:r>
              <a:rPr lang="en-US" altLang="ko-KR" dirty="0"/>
              <a:t>evaluation</a:t>
            </a:r>
            <a:r>
              <a:rPr lang="ko-KR" altLang="en-US" dirty="0"/>
              <a:t> </a:t>
            </a:r>
            <a:r>
              <a:rPr lang="ko-KR" altLang="en-US" dirty="0" err="1"/>
              <a:t>컨셉소개</a:t>
            </a:r>
            <a:r>
              <a:rPr lang="ko-KR" altLang="en-US" dirty="0"/>
              <a:t> 및 환경과 활발한 </a:t>
            </a:r>
            <a:r>
              <a:rPr lang="ko-KR" altLang="en-US" dirty="0" err="1"/>
              <a:t>상호작용없는</a:t>
            </a:r>
            <a:r>
              <a:rPr lang="ko-KR" altLang="en-US" dirty="0"/>
              <a:t> </a:t>
            </a:r>
            <a:r>
              <a:rPr lang="en-US" altLang="ko-KR" dirty="0"/>
              <a:t>policy </a:t>
            </a:r>
            <a:r>
              <a:rPr lang="ko-KR" altLang="en-US" dirty="0"/>
              <a:t>평가전략 제시</a:t>
            </a:r>
            <a:endParaRPr lang="en-US" altLang="ko-KR" dirty="0"/>
          </a:p>
          <a:p>
            <a:pPr lvl="2"/>
            <a:r>
              <a:rPr lang="en-US" altLang="ko-KR" dirty="0"/>
              <a:t>Section Ⅵ: </a:t>
            </a:r>
            <a:r>
              <a:rPr lang="ko-KR" altLang="en-US" dirty="0"/>
              <a:t>몇가지 </a:t>
            </a:r>
            <a:r>
              <a:rPr lang="en-US" altLang="ko-KR" dirty="0"/>
              <a:t>offline RL benchmarks</a:t>
            </a:r>
            <a:r>
              <a:rPr lang="ko-KR" altLang="en-US" dirty="0"/>
              <a:t>들의 평가와 성질 및 단점 토의</a:t>
            </a:r>
            <a:endParaRPr lang="en-US" altLang="ko-KR" dirty="0"/>
          </a:p>
          <a:p>
            <a:pPr lvl="2"/>
            <a:r>
              <a:rPr lang="en-US" altLang="ko-KR" dirty="0"/>
              <a:t>Section Ⅶ: Open problem</a:t>
            </a:r>
            <a:r>
              <a:rPr lang="ko-KR" altLang="en-US" dirty="0"/>
              <a:t>의 개략적인 소개와 장래성 있는 방향제시</a:t>
            </a:r>
            <a:endParaRPr lang="en-US" altLang="ko-KR" dirty="0"/>
          </a:p>
          <a:p>
            <a:pPr lvl="2"/>
            <a:r>
              <a:rPr lang="en-US" altLang="ko-KR" dirty="0"/>
              <a:t>Section Ⅷ: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9965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8602013" cy="550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 startAt="4"/>
                </a:pPr>
                <a:r>
                  <a:rPr lang="en-US" altLang="ko-KR" b="1" dirty="0"/>
                  <a:t>ALGORITHMIC REVIEW</a:t>
                </a:r>
              </a:p>
              <a:p>
                <a:pPr marL="857250" lvl="1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Fig 5 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key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development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timeline</a:t>
                </a:r>
              </a:p>
              <a:p>
                <a:pPr marL="857250" lvl="1" indent="-400050">
                  <a:buFont typeface="+mj-lt"/>
                  <a:buAutoNum type="alphaUcPeriod"/>
                </a:pPr>
                <a:r>
                  <a:rPr lang="en-US" altLang="ko-KR" dirty="0"/>
                  <a:t>Policy Constraints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One of the first policy constraint methods in offline RL</a:t>
                </a:r>
                <a:r>
                  <a:rPr lang="ko-KR" altLang="en-US" dirty="0"/>
                  <a:t>은 </a:t>
                </a:r>
                <a:r>
                  <a:rPr lang="en-US" altLang="ko-KR" b="1" dirty="0"/>
                  <a:t>Batch-Constrained Q-learning(BCQ)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에 </a:t>
                </a:r>
                <a:r>
                  <a:rPr lang="ko-KR" altLang="en-US" dirty="0" err="1"/>
                  <a:t>가깝게하는</a:t>
                </a:r>
                <a:r>
                  <a:rPr lang="ko-KR" altLang="en-US" dirty="0"/>
                  <a:t> 특별한 </a:t>
                </a:r>
                <a:r>
                  <a:rPr lang="en-US" altLang="ko-KR" dirty="0"/>
                  <a:t>parametrization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𝑟𝑔𝑚𝑎𝑥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 : estimated using a parametric generative model trained with supervised regression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ko-KR" dirty="0"/>
                  <a:t> : a perturbation model with outputs bound to a predetermined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N : the number of samples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N=1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N=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dirty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unconstrained problem similar to online RL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두 분포의 거리를 재는 </a:t>
                </a:r>
                <a:r>
                  <a:rPr lang="en-US" altLang="ko-KR" dirty="0"/>
                  <a:t>divergence </a:t>
                </a:r>
                <a:r>
                  <a:rPr lang="ko-KR" altLang="en-US" dirty="0"/>
                  <a:t>형태로 딱 맞아떨어지진 않지만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 err="1"/>
                  <a:t>추정하에서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에 직접적인 제약이 들어가기 때문에 </a:t>
                </a:r>
                <a:r>
                  <a:rPr lang="en-US" altLang="ko-KR" dirty="0"/>
                  <a:t>direct policy constraint method</a:t>
                </a:r>
                <a:r>
                  <a:rPr lang="ko-KR" altLang="en-US" dirty="0"/>
                  <a:t>로 볼 수 있음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8602013" cy="5509650"/>
              </a:xfrm>
              <a:prstGeom prst="rect">
                <a:avLst/>
              </a:prstGeom>
              <a:blipFill>
                <a:blip r:embed="rId2"/>
                <a:stretch>
                  <a:fillRect l="-709" t="-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2D2A086E-6337-D063-41D7-CB5A92A73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012" y="0"/>
            <a:ext cx="3589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86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34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BCQ </a:t>
                </a:r>
                <a:r>
                  <a:rPr lang="ko-KR" altLang="en-US" dirty="0"/>
                  <a:t>이후에</a:t>
                </a:r>
                <a:r>
                  <a:rPr lang="en-US" altLang="ko-KR" dirty="0"/>
                  <a:t>, Kumar et al.</a:t>
                </a:r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분포에서 크게 벗어나지 않도록 제약하는 것은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좋은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exploitation</a:t>
                </a:r>
                <a:r>
                  <a:rPr lang="ko-KR" altLang="en-US" dirty="0"/>
                  <a:t>하지 않을 수 있고 </a:t>
                </a:r>
                <a:r>
                  <a:rPr lang="en-US" altLang="ko-KR" dirty="0"/>
                  <a:t>poor action</a:t>
                </a:r>
                <a:r>
                  <a:rPr lang="ko-KR" altLang="en-US" dirty="0"/>
                  <a:t>을 무시할 수 없을 수 있기 때문에</a:t>
                </a:r>
                <a:r>
                  <a:rPr lang="en-US" altLang="ko-KR" dirty="0"/>
                  <a:t>, policy</a:t>
                </a:r>
                <a:r>
                  <a:rPr lang="ko-KR" altLang="en-US" dirty="0"/>
                  <a:t>의 성능을 제한한다고 주장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Distribution divergence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support matching divergence</a:t>
                </a:r>
                <a:r>
                  <a:rPr lang="ko-KR" altLang="en-US" dirty="0"/>
                  <a:t>를 </a:t>
                </a:r>
                <a:r>
                  <a:rPr lang="ko-KR" altLang="en-US" dirty="0" err="1"/>
                  <a:t>구별해야하며</a:t>
                </a:r>
                <a:r>
                  <a:rPr lang="en-US" altLang="ko-KR" dirty="0"/>
                  <a:t>, support matching</a:t>
                </a:r>
                <a:r>
                  <a:rPr lang="ko-KR" altLang="en-US" dirty="0"/>
                  <a:t>이 우세하다고 주장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OOD action</a:t>
                </a:r>
                <a:r>
                  <a:rPr lang="ko-KR" altLang="en-US" dirty="0"/>
                  <a:t>을 선택하지 않도록 함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poor behavior</a:t>
                </a:r>
                <a:r>
                  <a:rPr lang="ko-KR" altLang="en-US" dirty="0"/>
                  <a:t>를 모방하는 것에 그치지 않음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Novel(</a:t>
                </a:r>
                <a:r>
                  <a:rPr lang="ko-KR" altLang="en-US" dirty="0"/>
                  <a:t>새로운</a:t>
                </a:r>
                <a:r>
                  <a:rPr lang="en-US" altLang="ko-KR" dirty="0"/>
                  <a:t>) method</a:t>
                </a:r>
                <a:r>
                  <a:rPr lang="ko-KR" altLang="en-US" dirty="0"/>
                  <a:t>인</a:t>
                </a:r>
                <a:r>
                  <a:rPr lang="en-US" altLang="ko-KR" dirty="0"/>
                  <a:t> </a:t>
                </a:r>
                <a:r>
                  <a:rPr lang="en-US" altLang="ko-KR" b="1" dirty="0"/>
                  <a:t>Bootstrapping Error Accumulation Reduction(BEAR)</a:t>
                </a:r>
                <a:r>
                  <a:rPr lang="ko-KR" altLang="en-US" dirty="0"/>
                  <a:t>의 등장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Maximum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mean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discrepancy(MMD) divergence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𝑀𝑀𝐷</m:t>
                        </m:r>
                      </m:sub>
                    </m:sSub>
                  </m:oMath>
                </a14:m>
                <a:r>
                  <a:rPr lang="en-US" altLang="ko-KR" dirty="0"/>
                  <a:t> with Gaussian kernel</a:t>
                </a:r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/>
                  <a:t>-divergence</a:t>
                </a:r>
                <a:r>
                  <a:rPr lang="ko-KR" altLang="en-US" dirty="0"/>
                  <a:t>로 사용하여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제약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경험적으로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𝑀𝑀𝐷</m:t>
                        </m:r>
                      </m:sub>
                    </m:sSub>
                  </m:oMath>
                </a14:m>
                <a:r>
                  <a:rPr lang="ko-KR" altLang="en-US" dirty="0"/>
                  <a:t>을 작은 </a:t>
                </a:r>
                <a:r>
                  <a:rPr lang="en-US" altLang="ko-KR" dirty="0"/>
                  <a:t>sample </a:t>
                </a:r>
                <a:r>
                  <a:rPr lang="ko-KR" altLang="en-US" dirty="0"/>
                  <a:t>개수에서 계산할 때 </a:t>
                </a:r>
                <a:r>
                  <a:rPr lang="en-US" altLang="ko-KR" dirty="0"/>
                  <a:t>sampled MMD </a:t>
                </a:r>
                <a:r>
                  <a:rPr lang="en-US" altLang="ko-KR" dirty="0" err="1"/>
                  <a:t>btwn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dirty="0"/>
                  <a:t> MMD </a:t>
                </a:r>
                <a:r>
                  <a:rPr lang="en-US" altLang="ko-KR" dirty="0" err="1"/>
                  <a:t>btwn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altLang="ko-KR" dirty="0"/>
                  <a:t>’s support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:r>
                  <a:rPr lang="ko-KR" altLang="en-US" dirty="0" err="1"/>
                  <a:t>비슷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실험적으로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suboptimal(optimal</a:t>
                </a:r>
                <a:r>
                  <a:rPr lang="ko-KR" altLang="en-US" dirty="0"/>
                  <a:t>이 아닌</a:t>
                </a:r>
                <a:r>
                  <a:rPr lang="en-US" altLang="ko-KR" dirty="0"/>
                  <a:t>) behavior</a:t>
                </a:r>
                <a:r>
                  <a:rPr lang="ko-KR" altLang="en-US" dirty="0"/>
                  <a:t>여도 </a:t>
                </a:r>
                <a:r>
                  <a:rPr lang="en-US" altLang="ko-KR" dirty="0"/>
                  <a:t>BCQ</a:t>
                </a:r>
                <a:r>
                  <a:rPr lang="ko-KR" altLang="en-US" dirty="0"/>
                  <a:t>와는 다르게 좋은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찾음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Sample-based MMD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sample</a:t>
                </a:r>
                <a:r>
                  <a:rPr lang="ko-KR" altLang="en-US" dirty="0"/>
                  <a:t>로 부터 바로 계산할 수 있기 때문에 </a:t>
                </a:r>
                <a:r>
                  <a:rPr lang="en-US" altLang="ko-KR" dirty="0"/>
                  <a:t>BEAR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indirect policy constraint method</a:t>
                </a:r>
                <a:r>
                  <a:rPr lang="ko-KR" altLang="en-US" dirty="0"/>
                  <a:t>로 분류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이어서 </a:t>
                </a:r>
                <a:r>
                  <a:rPr lang="en-US" altLang="ko-KR" dirty="0"/>
                  <a:t>Wu et al.</a:t>
                </a:r>
                <a:r>
                  <a:rPr lang="ko-KR" altLang="en-US" dirty="0"/>
                  <a:t>은 </a:t>
                </a:r>
                <a:r>
                  <a:rPr lang="en-US" altLang="ko-KR" b="1" dirty="0"/>
                  <a:t>Behavior Regularized Actor-Critic(BRAC)</a:t>
                </a:r>
                <a:r>
                  <a:rPr lang="ko-KR" altLang="en-US" dirty="0"/>
                  <a:t>를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Behavior-regularized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actor-critic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method</a:t>
                </a:r>
                <a:r>
                  <a:rPr lang="ko-KR" altLang="en-US" dirty="0"/>
                  <a:t>의 일반적인 기틀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Policy improvement 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evaluation step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divergence term</a:t>
                </a:r>
                <a:r>
                  <a:rPr lang="ko-KR" altLang="en-US" dirty="0"/>
                  <a:t>을 뺀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그냥 </a:t>
                </a:r>
                <a:r>
                  <a:rPr lang="en-US" altLang="ko-KR" dirty="0"/>
                  <a:t>“–” </a:t>
                </a:r>
                <a:r>
                  <a:rPr lang="ko-KR" altLang="en-US" dirty="0"/>
                  <a:t>했다는 의미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상태로 처벌하는 것을 가능하게 함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BCQ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BEAR</a:t>
                </a:r>
                <a:r>
                  <a:rPr lang="ko-KR" altLang="en-US" dirty="0"/>
                  <a:t>로부터 응용된 많은 것들의 </a:t>
                </a:r>
                <a:r>
                  <a:rPr lang="en-US" altLang="ko-KR" dirty="0"/>
                  <a:t>performance</a:t>
                </a:r>
                <a:r>
                  <a:rPr lang="ko-KR" altLang="en-US" dirty="0"/>
                  <a:t>가 크게 다르지 않음을 지적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어떤 </a:t>
                </a:r>
                <a:r>
                  <a:rPr lang="en-US" altLang="ko-KR" dirty="0"/>
                  <a:t>divergence</a:t>
                </a:r>
                <a:r>
                  <a:rPr lang="ko-KR" altLang="en-US" dirty="0"/>
                  <a:t>를 사용할지는</a:t>
                </a:r>
                <a:r>
                  <a:rPr lang="en-US" altLang="ko-KR" dirty="0"/>
                  <a:t>(e.g., MMD vs KL) </a:t>
                </a:r>
                <a:r>
                  <a:rPr lang="ko-KR" altLang="en-US" dirty="0"/>
                  <a:t>방대한 </a:t>
                </a:r>
                <a:r>
                  <a:rPr lang="en-US" altLang="ko-KR" dirty="0"/>
                  <a:t>hyperparameter</a:t>
                </a:r>
                <a:r>
                  <a:rPr lang="ko-KR" altLang="en-US" dirty="0"/>
                  <a:t>를 찾는 것보다는 덜 중요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전체적으로 </a:t>
                </a:r>
                <a:r>
                  <a:rPr lang="en-US" altLang="ko-KR" dirty="0"/>
                  <a:t>value penalty</a:t>
                </a:r>
                <a:r>
                  <a:rPr lang="ko-KR" altLang="en-US" dirty="0"/>
                  <a:t>를 적용하는 것이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regularizing</a:t>
                </a:r>
                <a:r>
                  <a:rPr lang="ko-KR" altLang="en-US" dirty="0"/>
                  <a:t>하는 것보다 더 이득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346353"/>
              </a:xfrm>
              <a:prstGeom prst="rect">
                <a:avLst/>
              </a:prstGeom>
              <a:blipFill>
                <a:blip r:embed="rId2"/>
                <a:stretch>
                  <a:fillRect t="-384" r="-250" b="-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47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726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Best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result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BRAC-v and BRAC-p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Policy evaluation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policy improvement </a:t>
                </a:r>
                <a:r>
                  <a:rPr lang="ko-KR" altLang="en-US" dirty="0"/>
                  <a:t>각각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constrain</a:t>
                </a:r>
                <a:r>
                  <a:rPr lang="ko-KR" altLang="en-US" dirty="0"/>
                  <a:t>하기 위해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/>
                  <a:t>-divergence</a:t>
                </a:r>
                <a:r>
                  <a:rPr lang="ko-KR" altLang="en-US" dirty="0"/>
                  <a:t>로 사용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그 이후에 </a:t>
                </a:r>
                <a:r>
                  <a:rPr lang="en-US" altLang="ko-KR" dirty="0" err="1"/>
                  <a:t>Kostrikov</a:t>
                </a:r>
                <a:r>
                  <a:rPr lang="en-US" altLang="ko-KR" dirty="0"/>
                  <a:t> et al.</a:t>
                </a:r>
                <a:r>
                  <a:rPr lang="ko-KR" altLang="en-US" dirty="0"/>
                  <a:t>이 </a:t>
                </a:r>
                <a:r>
                  <a:rPr lang="en-US" altLang="ko-KR" b="1" dirty="0"/>
                  <a:t>Fisher-Behavior Regularized Critic(Fisher-BRC)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Entropy-regularized learned policy</a:t>
                </a:r>
                <a:r>
                  <a:rPr lang="ko-KR" altLang="en-US" dirty="0"/>
                  <a:t>를 제약하기 위해 </a:t>
                </a:r>
                <a:r>
                  <a:rPr lang="en-US" altLang="ko-KR" dirty="0"/>
                  <a:t>Fisher divergence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Critic optimization objective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entropy-smoothed Q-value</a:t>
                </a:r>
                <a:r>
                  <a:rPr lang="ko-KR" altLang="en-US" dirty="0"/>
                  <a:t>를 제안 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ko-KR" dirty="0"/>
                  <a:t> : state-action offset function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TD minimization objective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집어넣고</a:t>
                </a:r>
                <a:r>
                  <a:rPr lang="en-US" altLang="ko-KR" dirty="0"/>
                  <a:t>, entropy regularization</a:t>
                </a:r>
                <a:r>
                  <a:rPr lang="ko-KR" altLang="en-US" dirty="0"/>
                  <a:t>으로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box>
                      <m:box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을 대체하면 </a:t>
                </a:r>
                <a:r>
                  <a:rPr lang="en-US" altLang="ko-KR" dirty="0"/>
                  <a:t>basic actor-critic formulation(Fisher-BRC)</a:t>
                </a:r>
                <a:r>
                  <a:rPr lang="ko-KR" altLang="en-US" dirty="0"/>
                  <a:t>를 얻음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를 잡아먹을 수 있기때문에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: gradient penalty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critic optimization objective</a:t>
                </a:r>
                <a:r>
                  <a:rPr lang="ko-KR" altLang="en-US" dirty="0"/>
                  <a:t>에 추가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Gradient penalty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state-action offset function</a:t>
                </a:r>
                <a:r>
                  <a:rPr lang="ko-KR" altLang="en-US" dirty="0"/>
                  <a:t>를 </a:t>
                </a:r>
                <a:r>
                  <a:rPr lang="ko-KR" altLang="en-US" dirty="0" err="1"/>
                  <a:t>정규화하는데</a:t>
                </a:r>
                <a:r>
                  <a:rPr lang="ko-KR" altLang="en-US" dirty="0"/>
                  <a:t> 사용되므로 </a:t>
                </a:r>
                <a:r>
                  <a:rPr lang="en-US" altLang="ko-KR" dirty="0"/>
                  <a:t>value regularization method</a:t>
                </a:r>
                <a:r>
                  <a:rPr lang="ko-KR" altLang="en-US" dirty="0"/>
                  <a:t>로 분류할 수 </a:t>
                </a:r>
                <a:r>
                  <a:rPr lang="ko-KR" altLang="en-US" dirty="0" err="1"/>
                  <a:t>있기는하지만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저자들은 같은 </a:t>
                </a:r>
                <a:r>
                  <a:rPr lang="en-US" altLang="ko-KR" dirty="0"/>
                  <a:t>Fisher divergence term(entropy-regularized policy(i.e., Boltzmann policy)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behavior policy </a:t>
                </a:r>
                <a:r>
                  <a:rPr lang="ko-KR" altLang="en-US" dirty="0"/>
                  <a:t>사이에서 사용한 것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critic objective</a:t>
                </a:r>
                <a:r>
                  <a:rPr lang="ko-KR" altLang="en-US" dirty="0"/>
                  <a:t>에 추가함으로써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같은 </a:t>
                </a:r>
                <a:r>
                  <a:rPr lang="en-US" altLang="ko-KR" dirty="0"/>
                  <a:t>objective</a:t>
                </a:r>
                <a:r>
                  <a:rPr lang="ko-KR" altLang="en-US" dirty="0"/>
                  <a:t>를 이끌어 낼 수 있음을 보임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Behavior policy</a:t>
                </a:r>
                <a:r>
                  <a:rPr lang="ko-KR" altLang="en-US" dirty="0"/>
                  <a:t>를 평가하는 것에서 벗어나</a:t>
                </a:r>
                <a:r>
                  <a:rPr lang="en-US" altLang="ko-KR" dirty="0"/>
                  <a:t>, Peng et al.</a:t>
                </a:r>
                <a:r>
                  <a:rPr lang="ko-KR" altLang="en-US" dirty="0"/>
                  <a:t>은 </a:t>
                </a:r>
                <a:r>
                  <a:rPr lang="en-US" altLang="ko-KR" b="1" dirty="0"/>
                  <a:t>Advantage-Weighted Regression(AWR)</a:t>
                </a:r>
                <a:r>
                  <a:rPr lang="en-US" altLang="ko-KR" dirty="0"/>
                  <a:t> method(analogous to MARWIL)</a:t>
                </a:r>
                <a:r>
                  <a:rPr lang="ko-KR" altLang="en-US" dirty="0"/>
                  <a:t>를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이 </a:t>
                </a:r>
                <a:r>
                  <a:rPr lang="en-US" altLang="ko-KR" dirty="0"/>
                  <a:t>actor-critic algorithm</a:t>
                </a:r>
                <a:r>
                  <a:rPr lang="ko-KR" altLang="en-US" dirty="0"/>
                  <a:t>은 암묵적으로 </a:t>
                </a:r>
                <a:r>
                  <a:rPr lang="en-US" altLang="ko-KR" dirty="0"/>
                  <a:t>KL divergence constraint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policy improvement step</a:t>
                </a:r>
                <a:r>
                  <a:rPr lang="ko-KR" altLang="en-US" dirty="0"/>
                  <a:t>에 사용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value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function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ko-KR" altLang="en-US" dirty="0" err="1"/>
                  <a:t>를</a:t>
                </a:r>
                <a:r>
                  <a:rPr lang="en-US" altLang="ko-KR" dirty="0"/>
                  <a:t> supervised regression</a:t>
                </a:r>
                <a:r>
                  <a:rPr lang="ko-KR" altLang="en-US" dirty="0"/>
                  <a:t>으로 학습시키기 위해 </a:t>
                </a:r>
                <a:r>
                  <a:rPr lang="en-US" altLang="ko-KR" dirty="0"/>
                  <a:t>Monte Carlo rollouts </a:t>
                </a:r>
                <a:r>
                  <a:rPr lang="ko-KR" altLang="en-US" dirty="0"/>
                  <a:t>사용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Policy improvement step</a:t>
                </a:r>
                <a:r>
                  <a:rPr lang="ko-KR" altLang="en-US" dirty="0"/>
                  <a:t>에서</a:t>
                </a:r>
                <a:r>
                  <a:rPr lang="en-US" altLang="ko-KR" dirty="0"/>
                  <a:t>, Monte Carlo advantage 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weighted maximum log-likelihood objective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exponential weight</a:t>
                </a:r>
                <a:r>
                  <a:rPr lang="ko-KR" altLang="en-US" dirty="0"/>
                  <a:t>로 사용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726906"/>
              </a:xfrm>
              <a:prstGeom prst="rect">
                <a:avLst/>
              </a:prstGeom>
              <a:blipFill>
                <a:blip r:embed="rId2"/>
                <a:stretch>
                  <a:fillRect t="-453" r="-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170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762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AWR</a:t>
                </a:r>
                <a:r>
                  <a:rPr lang="ko-KR" altLang="en-US" dirty="0"/>
                  <a:t>과 비슷하게</a:t>
                </a:r>
                <a:r>
                  <a:rPr lang="en-US" altLang="ko-KR" dirty="0"/>
                  <a:t>, Nair et al.</a:t>
                </a:r>
                <a:r>
                  <a:rPr lang="ko-KR" altLang="en-US" dirty="0"/>
                  <a:t>은 </a:t>
                </a:r>
                <a:r>
                  <a:rPr lang="en-US" altLang="ko-KR" b="1" dirty="0"/>
                  <a:t>Advantage-Weighted Actor-Critic(AWAC)</a:t>
                </a:r>
                <a:r>
                  <a:rPr lang="en-US" altLang="ko-KR" dirty="0"/>
                  <a:t> method</a:t>
                </a:r>
                <a:r>
                  <a:rPr lang="ko-KR" altLang="en-US" dirty="0"/>
                  <a:t>를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Advantage</a:t>
                </a:r>
                <a:r>
                  <a:rPr lang="ko-KR" altLang="en-US" dirty="0"/>
                  <a:t>의 분산을 줄이고 </a:t>
                </a:r>
                <a:r>
                  <a:rPr lang="en-US" altLang="ko-KR" dirty="0"/>
                  <a:t>sample</a:t>
                </a:r>
                <a:r>
                  <a:rPr lang="ko-KR" altLang="en-US" dirty="0"/>
                  <a:t>의 효율을 높이면서 추정하기위해 </a:t>
                </a:r>
                <a:r>
                  <a:rPr lang="en-US" altLang="ko-KR" dirty="0"/>
                  <a:t>Q-function</a:t>
                </a:r>
                <a:r>
                  <a:rPr lang="ko-KR" altLang="en-US" dirty="0"/>
                  <a:t>을 활용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Q-function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objective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을 최소화하는 </a:t>
                </a:r>
                <a:r>
                  <a:rPr lang="en-US" altLang="ko-KR" dirty="0"/>
                  <a:t>bootstrapped regression</a:t>
                </a:r>
                <a:r>
                  <a:rPr lang="ko-KR" altLang="en-US" dirty="0"/>
                  <a:t>에 맞추어 조정됨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보통 </a:t>
                </a:r>
                <a:r>
                  <a:rPr lang="en-US" altLang="ko-KR" dirty="0"/>
                  <a:t>latest policy</a:t>
                </a:r>
                <a:r>
                  <a:rPr lang="ko-KR" altLang="en-US" dirty="0"/>
                  <a:t>하에서 </a:t>
                </a:r>
                <a:r>
                  <a:rPr lang="ko-KR" altLang="en-US" dirty="0" err="1"/>
                  <a:t>기댓값을</a:t>
                </a:r>
                <a:r>
                  <a:rPr lang="ko-KR" altLang="en-US" dirty="0"/>
                  <a:t> 취하는 것이 아닌 다음 </a:t>
                </a:r>
                <a:r>
                  <a:rPr lang="en-US" altLang="ko-KR" dirty="0"/>
                  <a:t>action a’</a:t>
                </a:r>
                <a:r>
                  <a:rPr lang="ko-KR" altLang="en-US" dirty="0"/>
                  <a:t>에 대하여 </a:t>
                </a:r>
                <a:r>
                  <a:rPr lang="ko-KR" altLang="en-US" dirty="0" err="1"/>
                  <a:t>기댓값을</a:t>
                </a:r>
                <a:r>
                  <a:rPr lang="ko-KR" altLang="en-US" dirty="0"/>
                  <a:t> 취함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Policy improvement step</a:t>
                </a:r>
                <a:r>
                  <a:rPr lang="ko-KR" altLang="en-US" dirty="0"/>
                  <a:t>에서는 </a:t>
                </a:r>
                <a:r>
                  <a:rPr lang="en-US" altLang="ko-KR" dirty="0"/>
                  <a:t>AWR</a:t>
                </a:r>
                <a:r>
                  <a:rPr lang="ko-KR" altLang="en-US" dirty="0"/>
                  <a:t>과 같은 </a:t>
                </a:r>
                <a:r>
                  <a:rPr lang="en-US" altLang="ko-KR" dirty="0"/>
                  <a:t>advantage-weighted maximum log-likelihood objective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사용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Advantage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오직 </a:t>
                </a:r>
                <a:r>
                  <a:rPr lang="en-US" altLang="ko-KR" dirty="0"/>
                  <a:t>action-value function</a:t>
                </a:r>
                <a:r>
                  <a:rPr lang="ko-KR" altLang="en-US" dirty="0"/>
                  <a:t>에만 의존</a:t>
                </a:r>
                <a:r>
                  <a:rPr lang="en-US" altLang="ko-KR" dirty="0"/>
                  <a:t>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𝐴𝑊𝐴𝐶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Action-dependent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baseline</a:t>
                </a:r>
                <a:r>
                  <a:rPr lang="ko-KR" altLang="en-US" dirty="0"/>
                  <a:t>을 사용하면 </a:t>
                </a:r>
                <a:r>
                  <a:rPr lang="en-US" altLang="ko-KR" dirty="0"/>
                  <a:t>bias</a:t>
                </a:r>
                <a:r>
                  <a:rPr lang="ko-KR" altLang="en-US" dirty="0"/>
                  <a:t>가 생기기 때문에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error term</a:t>
                </a:r>
                <a:r>
                  <a:rPr lang="ko-KR" altLang="en-US" dirty="0"/>
                  <a:t>을 더해줘야 함</a:t>
                </a:r>
                <a:r>
                  <a:rPr lang="en-US" altLang="ko-KR" dirty="0"/>
                  <a:t>(similar to Q-Prop)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흥미롭게도 </a:t>
                </a:r>
                <a:r>
                  <a:rPr lang="en-US" altLang="ko-KR" dirty="0"/>
                  <a:t>Nair et al.</a:t>
                </a:r>
                <a:r>
                  <a:rPr lang="ko-KR" altLang="en-US" dirty="0"/>
                  <a:t>은 이 </a:t>
                </a:r>
                <a:r>
                  <a:rPr lang="en-US" altLang="ko-KR" dirty="0"/>
                  <a:t>bias</a:t>
                </a:r>
                <a:r>
                  <a:rPr lang="ko-KR" altLang="en-US" dirty="0"/>
                  <a:t>를 잡으려고 </a:t>
                </a:r>
                <a:r>
                  <a:rPr lang="ko-KR" altLang="en-US" dirty="0" err="1"/>
                  <a:t>하지않음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마침내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계속해서 복잡해지는 </a:t>
                </a:r>
                <a:r>
                  <a:rPr lang="en-US" altLang="ko-KR" dirty="0"/>
                  <a:t>offline RL methods</a:t>
                </a:r>
                <a:r>
                  <a:rPr lang="ko-KR" altLang="en-US" dirty="0"/>
                  <a:t>를 간단히 하고자</a:t>
                </a:r>
                <a:r>
                  <a:rPr lang="en-US" altLang="ko-KR" dirty="0"/>
                  <a:t>, Fujimoto and Gu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TD3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policy improvement step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behavior-cloning </a:t>
                </a:r>
                <a:r>
                  <a:rPr lang="en-US" altLang="ko-KR" dirty="0" err="1"/>
                  <a:t>regularizer</a:t>
                </a:r>
                <a:r>
                  <a:rPr lang="ko-KR" altLang="en-US" dirty="0"/>
                  <a:t>를 더하길 제안 </a:t>
                </a:r>
                <a:r>
                  <a:rPr lang="en-US" altLang="ko-KR" dirty="0"/>
                  <a:t>: </a:t>
                </a:r>
                <a:r>
                  <a:rPr lang="en-US" altLang="ko-KR" b="1" dirty="0"/>
                  <a:t>TD3+BC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−(</m:t>
                    </m:r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 err="1"/>
                  <a:t>regularizer</a:t>
                </a:r>
                <a:r>
                  <a:rPr lang="ko-KR" altLang="en-US" dirty="0"/>
                  <a:t>의 힘을 조절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학습된 </a:t>
                </a:r>
                <a:r>
                  <a:rPr lang="en-US" altLang="ko-KR" dirty="0"/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/>
                  <a:t>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추출한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behavior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추출한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사이의 </a:t>
                </a:r>
                <a:r>
                  <a:rPr lang="en-US" altLang="ko-KR" dirty="0"/>
                  <a:t>MSE</a:t>
                </a:r>
                <a:r>
                  <a:rPr lang="ko-KR" altLang="en-US" dirty="0"/>
                  <a:t>를 처벌함으로써</a:t>
                </a:r>
                <a:r>
                  <a:rPr lang="en-US" altLang="ko-KR" dirty="0"/>
                  <a:t>, TD3+BC(behavior cloning)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implicit policy constraint method </a:t>
                </a:r>
                <a:r>
                  <a:rPr lang="ko-KR" altLang="en-US" dirty="0"/>
                  <a:t>형태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단순히 </a:t>
                </a:r>
                <a:r>
                  <a:rPr lang="en-US" altLang="ko-KR" dirty="0"/>
                  <a:t>TD3 algorithm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states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z-score normalization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BC </a:t>
                </a:r>
                <a:r>
                  <a:rPr lang="en-US" altLang="ko-KR" dirty="0" err="1"/>
                  <a:t>regularizer</a:t>
                </a:r>
                <a:r>
                  <a:rPr lang="ko-KR" altLang="en-US" dirty="0"/>
                  <a:t>로 변형함으로써 만들어진 이 간단한 방법으로 </a:t>
                </a:r>
                <a:r>
                  <a:rPr lang="en-US" altLang="ko-KR" dirty="0"/>
                  <a:t>Fujimoto and Gu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D4RL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Gym-</a:t>
                </a:r>
                <a:r>
                  <a:rPr lang="en-US" altLang="ko-KR" dirty="0" err="1"/>
                  <a:t>MuJoCo</a:t>
                </a:r>
                <a:r>
                  <a:rPr lang="en-US" altLang="ko-KR" dirty="0"/>
                  <a:t> suite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SOTA</a:t>
                </a:r>
                <a:r>
                  <a:rPr lang="ko-KR" altLang="en-US" dirty="0"/>
                  <a:t>와 동급성능을 냄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성능이 </a:t>
                </a:r>
                <a:r>
                  <a:rPr lang="en-US" altLang="ko-KR" dirty="0"/>
                  <a:t>Algorithmic complexity</a:t>
                </a:r>
                <a:r>
                  <a:rPr lang="ko-KR" altLang="en-US" dirty="0"/>
                  <a:t>와 항상 연관이 </a:t>
                </a:r>
                <a:r>
                  <a:rPr lang="ko-KR" altLang="en-US" dirty="0" err="1"/>
                  <a:t>있는것은</a:t>
                </a:r>
                <a:r>
                  <a:rPr lang="ko-KR" altLang="en-US" dirty="0"/>
                  <a:t> 아님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762044"/>
              </a:xfrm>
              <a:prstGeom prst="rect">
                <a:avLst/>
              </a:prstGeom>
              <a:blipFill>
                <a:blip r:embed="rId2"/>
                <a:stretch>
                  <a:fillRect t="-90" r="-350" b="-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216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5957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BEAR, AWR, AWAC, TD3+BC</a:t>
                </a:r>
                <a:r>
                  <a:rPr lang="ko-KR" altLang="en-US" dirty="0"/>
                  <a:t>같은 </a:t>
                </a:r>
                <a:r>
                  <a:rPr lang="en-US" altLang="ko-KR" dirty="0"/>
                  <a:t>Implicit policy constraint methods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offline </a:t>
                </a:r>
                <a:r>
                  <a:rPr lang="ko-KR" altLang="en-US" dirty="0"/>
                  <a:t>학습후에 </a:t>
                </a:r>
                <a:r>
                  <a:rPr lang="en-US" altLang="ko-KR" dirty="0"/>
                  <a:t>online fine-tuning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시행함에 있어서 좋은 성능을 보임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Direct policy constraint methods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dataset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online data</a:t>
                </a:r>
                <a:r>
                  <a:rPr lang="ko-KR" altLang="en-US" dirty="0"/>
                  <a:t>를 받아서 </a:t>
                </a:r>
                <a:r>
                  <a:rPr lang="ko-KR" altLang="en-US" dirty="0" err="1"/>
                  <a:t>변할때마다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다시 추정하는데 어려움을 겪음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의 추정을 피함으로써 </a:t>
                </a:r>
                <a:r>
                  <a:rPr lang="en-US" altLang="ko-KR" dirty="0"/>
                  <a:t>offline dataset</a:t>
                </a:r>
                <a:r>
                  <a:rPr lang="ko-KR" altLang="en-US" dirty="0"/>
                  <a:t>을 기존의 </a:t>
                </a:r>
                <a:r>
                  <a:rPr lang="en-US" altLang="ko-KR" dirty="0"/>
                  <a:t>dataset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ko-KR" altLang="en-US" dirty="0"/>
                  <a:t>에 추가하면서</a:t>
                </a:r>
                <a:r>
                  <a:rPr lang="en-US" altLang="ko-KR" dirty="0"/>
                  <a:t>, offline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online </a:t>
                </a:r>
                <a:r>
                  <a:rPr lang="ko-KR" altLang="en-US" dirty="0"/>
                  <a:t>환경사이를 끊김없이 오갈 수 있음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Nair et al.</a:t>
                </a:r>
                <a:r>
                  <a:rPr lang="ko-KR" altLang="en-US" dirty="0"/>
                  <a:t>에 따르면 </a:t>
                </a:r>
                <a:r>
                  <a:rPr lang="en-US" altLang="ko-KR" dirty="0"/>
                  <a:t>AWR, AWAC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online fine-tunning</a:t>
                </a:r>
                <a:r>
                  <a:rPr lang="ko-KR" altLang="en-US" dirty="0"/>
                  <a:t>을 거쳤을 때</a:t>
                </a:r>
                <a:r>
                  <a:rPr lang="en-US" altLang="ko-KR" dirty="0"/>
                  <a:t>, BEAR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BRAC</a:t>
                </a:r>
                <a:r>
                  <a:rPr lang="ko-KR" altLang="en-US" dirty="0"/>
                  <a:t>보다 월등히 좋은 성능을 낸다고 주장</a:t>
                </a:r>
                <a:endParaRPr lang="en-US" altLang="ko-KR" dirty="0"/>
              </a:p>
              <a:p>
                <a:pPr marL="857250" lvl="1" indent="-400050">
                  <a:buFont typeface="+mj-lt"/>
                  <a:buAutoNum type="alphaUcPeriod" startAt="2"/>
                </a:pPr>
                <a:r>
                  <a:rPr lang="en-US" altLang="ko-KR" dirty="0"/>
                  <a:t>Importance Sampling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 err="1"/>
                  <a:t>Precup</a:t>
                </a:r>
                <a:r>
                  <a:rPr lang="en-US" altLang="ko-KR" dirty="0"/>
                  <a:t> et al.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vanilla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importance-weighted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gradients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</m:nary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</m:acc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ko-KR" altLang="en-US" dirty="0"/>
                  <a:t>의 큰 분산을 완화하는 첫번째 전략을 제시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Monte Carlo 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dirty="0"/>
                  <a:t>을 추정할 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현재의 </a:t>
                </a:r>
                <a:r>
                  <a:rPr lang="en-US" altLang="ko-KR" dirty="0"/>
                  <a:t>reward</a:t>
                </a:r>
                <a:r>
                  <a:rPr lang="ko-KR" altLang="en-US" dirty="0"/>
                  <a:t>가 미래의 </a:t>
                </a:r>
                <a:r>
                  <a:rPr lang="en-US" altLang="ko-KR" dirty="0"/>
                  <a:t>states, actions</a:t>
                </a:r>
                <a:r>
                  <a:rPr lang="ko-KR" altLang="en-US" dirty="0"/>
                  <a:t>에 의존하지 않음을 관측했다면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가지고 있는 </a:t>
                </a:r>
                <a:r>
                  <a:rPr lang="en-US" altLang="ko-KR" dirty="0"/>
                  <a:t>per-trajectory importance sampling policy gradient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per-decision importance sampling policy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</m:nary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′=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로 대체가능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ko-KR" altLang="en-US" dirty="0"/>
                  <a:t>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대체함으로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dirty="0"/>
                  <a:t> lower variance</a:t>
                </a:r>
                <a:r>
                  <a:rPr lang="ko-KR" altLang="en-US" dirty="0"/>
                  <a:t>이면서 </a:t>
                </a:r>
                <a:r>
                  <a:rPr lang="en-US" altLang="ko-KR" dirty="0"/>
                  <a:t>unbiased </a:t>
                </a:r>
                <a:r>
                  <a:rPr lang="ko-KR" altLang="en-US" dirty="0" err="1"/>
                  <a:t>추정값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Per reward, multiplication</a:t>
                </a:r>
                <a:r>
                  <a:rPr lang="ko-KR" altLang="en-US" dirty="0"/>
                  <a:t>의 개수는 동등하거나 그 이하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 err="1"/>
                  <a:t>Precup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al.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self-normalizing importance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대신 사용할 것을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Variance</a:t>
                </a:r>
                <a:r>
                  <a:rPr lang="ko-KR" altLang="en-US" dirty="0"/>
                  <a:t>의 큰 감소는 있지만 </a:t>
                </a:r>
                <a:r>
                  <a:rPr lang="en-US" altLang="ko-KR" dirty="0"/>
                  <a:t>bias</a:t>
                </a:r>
                <a:r>
                  <a:rPr lang="ko-KR" altLang="en-US" dirty="0"/>
                  <a:t>가 있음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5957785"/>
              </a:xfrm>
              <a:prstGeom prst="rect">
                <a:avLst/>
              </a:prstGeom>
              <a:blipFill>
                <a:blip r:embed="rId2"/>
                <a:stretch>
                  <a:fillRect t="-512" r="-400" b="-7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999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78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Variance</a:t>
                </a:r>
                <a:r>
                  <a:rPr lang="ko-KR" altLang="en-US" dirty="0"/>
                  <a:t>를 더 줄이기 위해</a:t>
                </a:r>
                <a:r>
                  <a:rPr lang="en-US" altLang="ko-KR" dirty="0"/>
                  <a:t>, Jiang and Li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value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doubly-robust estimator</a:t>
                </a:r>
                <a:r>
                  <a:rPr lang="ko-KR" altLang="en-US" dirty="0"/>
                  <a:t>를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Q-function </a:t>
                </a:r>
                <a:r>
                  <a:rPr lang="ko-KR" altLang="en-US" dirty="0"/>
                  <a:t>추정을 </a:t>
                </a:r>
                <a:r>
                  <a:rPr lang="en-US" altLang="ko-KR" dirty="0"/>
                  <a:t>control variates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importance-sampled estimator</a:t>
                </a:r>
                <a:r>
                  <a:rPr lang="ko-KR" altLang="en-US" dirty="0"/>
                  <a:t>안에 사용 </a:t>
                </a:r>
                <a:r>
                  <a:rPr lang="en-US" altLang="ko-KR" u="sng" dirty="0"/>
                  <a:t>(</a:t>
                </a:r>
                <a:r>
                  <a:rPr lang="ko-KR" altLang="en-US" u="sng" dirty="0"/>
                  <a:t>뭔 소리임</a:t>
                </a:r>
                <a:r>
                  <a:rPr lang="en-US" altLang="ko-KR" u="sng" dirty="0"/>
                  <a:t>)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Estimator</a:t>
                </a:r>
                <a:r>
                  <a:rPr lang="ko-KR" altLang="en-US" dirty="0"/>
                  <a:t>로써 수정된</a:t>
                </a:r>
                <a:r>
                  <a:rPr lang="en-US" altLang="ko-KR" dirty="0"/>
                  <a:t> objective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sup>
                            </m:s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𝒬</m:t>
                                    </m:r>
                                  </m:e>
                                </m:acc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sup>
                            </m:s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를 제안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</m:acc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만약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</m:acc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dirty="0"/>
                  <a:t>의 추정을 다른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이던 어디서든지 받을 수 있다면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unbiased estimator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의 분산을 줄이기 위해 사용가능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을 </a:t>
                </a:r>
                <a:r>
                  <a:rPr lang="ko-KR" altLang="en-US" dirty="0" err="1"/>
                  <a:t>알고있거나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</m:acc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맞게 추정할 수 있다면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추정이 </a:t>
                </a:r>
                <a:r>
                  <a:rPr lang="en-US" altLang="ko-KR" dirty="0"/>
                  <a:t>unbiased</a:t>
                </a:r>
                <a:r>
                  <a:rPr lang="ko-KR" altLang="en-US" dirty="0"/>
                  <a:t>가 되므로 </a:t>
                </a:r>
                <a:r>
                  <a:rPr lang="en-US" altLang="ko-KR" dirty="0"/>
                  <a:t>doubly-robust</a:t>
                </a:r>
                <a:r>
                  <a:rPr lang="ko-KR" altLang="en-US" dirty="0"/>
                  <a:t>라고 부름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분산을 줄이기 위한 여러 노력에도 불구하고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여전히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 (: exponential in H)</a:t>
                </a:r>
                <a:r>
                  <a:rPr lang="ko-KR" altLang="en-US" dirty="0"/>
                  <a:t>에 의존하므로 </a:t>
                </a:r>
                <a:r>
                  <a:rPr lang="en-US" altLang="ko-KR" dirty="0"/>
                  <a:t>importance sampling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poorly conditioned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Exponential weights</a:t>
                </a:r>
                <a:r>
                  <a:rPr lang="ko-KR" altLang="en-US" dirty="0"/>
                  <a:t>를 피하려고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marginalized importance sampling</a:t>
                </a:r>
                <a:r>
                  <a:rPr lang="ko-KR" altLang="en-US" dirty="0"/>
                  <a:t>은 각 </a:t>
                </a:r>
                <a:r>
                  <a:rPr lang="en-US" altLang="ko-KR" dirty="0"/>
                  <a:t>time step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rewards</a:t>
                </a:r>
                <a:r>
                  <a:rPr lang="ko-KR" altLang="en-US" dirty="0"/>
                  <a:t>의 가중에 </a:t>
                </a:r>
                <a:r>
                  <a:rPr lang="en-US" altLang="ko-KR" dirty="0"/>
                  <a:t>state marginal importance ratio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추정을 사용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정의상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MDP</a:t>
                </a:r>
                <a:r>
                  <a:rPr lang="ko-KR" altLang="en-US" dirty="0"/>
                  <a:t>의 부분이고</a:t>
                </a:r>
                <a:r>
                  <a:rPr lang="en-US" altLang="ko-KR" dirty="0"/>
                  <a:t>, policy</a:t>
                </a:r>
                <a:r>
                  <a:rPr lang="ko-KR" altLang="en-US" dirty="0"/>
                  <a:t>에 영향을 받지 않는다는 것을 고려하면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/>
                  <a:t>의 분모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분자의 </a:t>
                </a:r>
                <a:r>
                  <a:rPr lang="en-US" altLang="ko-KR" dirty="0"/>
                  <a:t>terms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cancel out</a:t>
                </a:r>
                <a:r>
                  <a:rPr lang="ko-KR" altLang="en-US" dirty="0"/>
                  <a:t>되어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/>
                  <a:t>를 추정하고</a:t>
                </a:r>
                <a:r>
                  <a:rPr lang="en-US" altLang="ko-KR" dirty="0"/>
                  <a:t>, per-decision importance sampling policy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</m:nary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′=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대입하면 </a:t>
                </a:r>
                <a:r>
                  <a:rPr lang="en-US" altLang="ko-KR" dirty="0"/>
                  <a:t>O(H)</a:t>
                </a:r>
                <a:r>
                  <a:rPr lang="ko-KR" altLang="en-US" dirty="0"/>
                  <a:t>의 곱연산을 줄일 수 있고</a:t>
                </a:r>
                <a:r>
                  <a:rPr lang="en-US" altLang="ko-KR" dirty="0"/>
                  <a:t>, policy gradient</a:t>
                </a:r>
                <a:r>
                  <a:rPr lang="ko-KR" altLang="en-US" dirty="0"/>
                  <a:t>의 분산을 줄일 수 있음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더욱이</a:t>
                </a:r>
                <a:r>
                  <a:rPr lang="en-US" altLang="ko-KR" dirty="0"/>
                  <a:t>, state-marginal importance ratio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bellman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만족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Temporal difference updates</a:t>
                </a:r>
                <a:r>
                  <a:rPr lang="ko-KR" altLang="en-US" dirty="0"/>
                  <a:t>에 사용할 수 있음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현재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하에서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/>
                  <a:t>의 추정에 사용할 수 있음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786088"/>
              </a:xfrm>
              <a:prstGeom prst="rect">
                <a:avLst/>
              </a:prstGeom>
              <a:blipFill>
                <a:blip r:embed="rId2"/>
                <a:stretch>
                  <a:fillRect t="-1168" r="-400" b="-1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39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343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/>
                  <a:t>에 대하여 풀기위해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전형적으로 </a:t>
                </a:r>
                <a:r>
                  <a:rPr lang="en-US" altLang="ko-KR" dirty="0"/>
                  <a:t>equation </a:t>
                </a:r>
                <a:r>
                  <a:rPr lang="ko-KR" altLang="en-US" dirty="0"/>
                  <a:t>좌우변의 의 차이를 줄임으로써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어디든 곱해지게 하며</a:t>
                </a:r>
                <a:r>
                  <a:rPr lang="en-US" altLang="ko-KR" dirty="0"/>
                  <a:t>,</a:t>
                </a:r>
                <a:r>
                  <a:rPr lang="en-US" altLang="ko-KR" u="sng" dirty="0"/>
                  <a:t>(</a:t>
                </a:r>
                <a:r>
                  <a:rPr lang="ko-KR" altLang="en-US" u="sng" dirty="0"/>
                  <a:t>항 하나는 안 곱해지지 않아</a:t>
                </a:r>
                <a:r>
                  <a:rPr lang="en-US" altLang="ko-KR" u="sng" dirty="0"/>
                  <a:t>..??)</a:t>
                </a:r>
                <a:r>
                  <a:rPr lang="ko-KR" altLang="en-US" dirty="0"/>
                  <a:t> 이런 방식으로 </a:t>
                </a:r>
                <a:r>
                  <a:rPr lang="en-US" altLang="ko-KR" dirty="0"/>
                  <a:t>value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approximation</a:t>
                </a:r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의 추정없이 </a:t>
                </a:r>
                <a:r>
                  <a:rPr lang="en-US" altLang="ko-KR" dirty="0"/>
                  <a:t>dataset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ko-KR" altLang="en-US" dirty="0"/>
                  <a:t>에서 </a:t>
                </a:r>
                <a:r>
                  <a:rPr lang="en-US" altLang="ko-KR" dirty="0"/>
                  <a:t>sample</a:t>
                </a:r>
                <a:r>
                  <a:rPr lang="ko-KR" altLang="en-US" dirty="0"/>
                  <a:t>하여 얻음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Zhang et al.</a:t>
                </a:r>
                <a:r>
                  <a:rPr lang="ko-KR" altLang="en-US" dirty="0"/>
                  <a:t>은 이 </a:t>
                </a:r>
                <a:r>
                  <a:rPr lang="en-US" altLang="ko-KR" dirty="0"/>
                  <a:t>constraint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state-action marginal importance ratios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확장하고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해당하는 변형된 </a:t>
                </a:r>
                <a:r>
                  <a:rPr lang="en-US" altLang="ko-KR" dirty="0"/>
                  <a:t>bellman equation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residual error</a:t>
                </a:r>
                <a:r>
                  <a:rPr lang="ko-KR" altLang="en-US" dirty="0"/>
                  <a:t>를 직접적으로 최적화하는 </a:t>
                </a:r>
                <a:r>
                  <a:rPr lang="en-US" altLang="ko-KR" b="1" dirty="0"/>
                  <a:t>Generalized stationary Distribution Correction Estimation(</a:t>
                </a:r>
                <a:r>
                  <a:rPr lang="en-US" altLang="ko-KR" b="1" dirty="0" err="1"/>
                  <a:t>GenDICE</a:t>
                </a:r>
                <a:r>
                  <a:rPr lang="en-US" altLang="ko-KR" b="1" dirty="0"/>
                  <a:t>)</a:t>
                </a:r>
                <a:r>
                  <a:rPr lang="en-US" altLang="ko-KR" dirty="0"/>
                  <a:t> method</a:t>
                </a:r>
                <a:r>
                  <a:rPr lang="ko-KR" altLang="en-US" dirty="0"/>
                  <a:t>를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Constraint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′)+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Minimize a divergence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err="1"/>
                  <a:t>btwn</a:t>
                </a:r>
                <a:r>
                  <a:rPr lang="en-US" altLang="ko-KR" dirty="0"/>
                  <a:t> the two sides of the equation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ko-KR" dirty="0"/>
                  <a:t> must integrate to unity in expectation over the dataset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altLang="ko-KR" dirty="0"/>
              </a:p>
              <a:p>
                <a:pPr marL="857250" lvl="1" indent="-400050">
                  <a:buFont typeface="+mj-lt"/>
                  <a:buAutoNum type="alphaUcPeriod" startAt="3"/>
                </a:pPr>
                <a:r>
                  <a:rPr lang="en-US" altLang="ko-KR" dirty="0"/>
                  <a:t>Regularization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Policy regularization</a:t>
                </a:r>
                <a:r>
                  <a:rPr lang="ko-KR" altLang="en-US" dirty="0"/>
                  <a:t>에 대하여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Haarnoja</a:t>
                </a:r>
                <a:r>
                  <a:rPr lang="en-US" altLang="ko-KR" dirty="0"/>
                  <a:t> et al.</a:t>
                </a:r>
                <a:r>
                  <a:rPr lang="ko-KR" altLang="en-US" dirty="0"/>
                  <a:t>은 그들의 대단한 작업 </a:t>
                </a:r>
                <a:r>
                  <a:rPr lang="en-US" altLang="ko-KR" dirty="0"/>
                  <a:t>Soft Actor-Critics(SAC)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entropy regularization</a:t>
                </a:r>
                <a:r>
                  <a:rPr lang="ko-KR" altLang="en-US" dirty="0"/>
                  <a:t>을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Optimal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stochasticity</a:t>
                </a:r>
                <a:r>
                  <a:rPr lang="ko-KR" altLang="en-US" dirty="0"/>
                  <a:t>를 조절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An entropy maximization term</a:t>
                </a:r>
                <a:r>
                  <a:rPr lang="ko-KR" altLang="en-US" dirty="0"/>
                  <a:t>을 추가하면 </a:t>
                </a:r>
                <a:r>
                  <a:rPr lang="en-US" altLang="ko-KR" dirty="0"/>
                  <a:t>policy variance</a:t>
                </a:r>
                <a:r>
                  <a:rPr lang="ko-KR" altLang="en-US" dirty="0"/>
                  <a:t>의 이른 수렴을 방지하기 때문에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학습과정의 </a:t>
                </a:r>
                <a:r>
                  <a:rPr lang="en-US" altLang="ko-KR" dirty="0"/>
                  <a:t>robustness</a:t>
                </a:r>
                <a:r>
                  <a:rPr lang="ko-KR" altLang="en-US" dirty="0"/>
                  <a:t>와 안정성 향상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Weight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regularization term</a:t>
                </a:r>
                <a:r>
                  <a:rPr lang="ko-KR" altLang="en-US" dirty="0"/>
                  <a:t>에 크게 주면 우리가 바라는 </a:t>
                </a:r>
                <a:r>
                  <a:rPr lang="en-US" altLang="ko-KR" dirty="0"/>
                  <a:t>stochasticity</a:t>
                </a:r>
                <a:r>
                  <a:rPr lang="ko-KR" altLang="en-US" dirty="0"/>
                  <a:t>를 더 얻을 수 있음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Value regularization</a:t>
                </a:r>
                <a:r>
                  <a:rPr lang="ko-KR" altLang="en-US" dirty="0"/>
                  <a:t>에 대하여</a:t>
                </a:r>
                <a:r>
                  <a:rPr lang="en-US" altLang="ko-KR" dirty="0"/>
                  <a:t>, Nachum et al.</a:t>
                </a:r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OOD action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overestimation</a:t>
                </a:r>
                <a:r>
                  <a:rPr lang="ko-KR" altLang="en-US" dirty="0"/>
                  <a:t>하는 것을 막기위해 </a:t>
                </a:r>
                <a:r>
                  <a:rPr lang="en-US" altLang="ko-KR" dirty="0"/>
                  <a:t>Q-value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에 대하여 누르는 </a:t>
                </a:r>
                <a:r>
                  <a:rPr lang="en-US" altLang="ko-KR" dirty="0"/>
                  <a:t>regularization term</a:t>
                </a:r>
                <a:r>
                  <a:rPr lang="ko-KR" altLang="en-US" dirty="0"/>
                  <a:t>을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𝑜𝑓𝑓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  <m:sup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343147"/>
              </a:xfrm>
              <a:prstGeom prst="rect">
                <a:avLst/>
              </a:prstGeom>
              <a:blipFill>
                <a:blip r:embed="rId2"/>
                <a:stretch>
                  <a:fillRect t="-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75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21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비슷하게</a:t>
                </a:r>
                <a:r>
                  <a:rPr lang="en-US" altLang="ko-KR" dirty="0"/>
                  <a:t>, Kumar et al.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objective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value regularization terms</a:t>
                </a:r>
                <a:r>
                  <a:rPr lang="ko-KR" altLang="en-US" dirty="0"/>
                  <a:t>을 더함으로써 </a:t>
                </a:r>
                <a:r>
                  <a:rPr lang="en-US" altLang="ko-KR" dirty="0"/>
                  <a:t>true Q-function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lower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bound</a:t>
                </a:r>
                <a:r>
                  <a:rPr lang="ko-KR" altLang="en-US" dirty="0"/>
                  <a:t>를 학습하는 </a:t>
                </a:r>
                <a:r>
                  <a:rPr lang="en-US" altLang="ko-KR" b="1" dirty="0"/>
                  <a:t>Constrained Q-Learning(CQL)</a:t>
                </a:r>
                <a:r>
                  <a:rPr lang="ko-KR" altLang="en-US" dirty="0"/>
                  <a:t>을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제일 </a:t>
                </a:r>
                <a:r>
                  <a:rPr lang="ko-KR" altLang="en-US" dirty="0" err="1"/>
                  <a:t>일반화되어있는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CQL </a:t>
                </a:r>
                <a:r>
                  <a:rPr lang="en-US" altLang="ko-KR" dirty="0" err="1"/>
                  <a:t>regularizer</a:t>
                </a:r>
                <a:r>
                  <a:rPr lang="ko-KR" altLang="en-US" dirty="0"/>
                  <a:t>의 형태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: policy that visits the unseen actions in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 : behavior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추정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altLang="ko-KR" dirty="0"/>
                  <a:t> : regularization term for policy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Kumar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al.</a:t>
                </a:r>
                <a:r>
                  <a:rPr lang="ko-KR" altLang="en-US" dirty="0"/>
                  <a:t>은 이 </a:t>
                </a:r>
                <a:r>
                  <a:rPr lang="en-US" altLang="ko-KR" dirty="0" err="1"/>
                  <a:t>regularizer</a:t>
                </a:r>
                <a:r>
                  <a:rPr lang="ko-KR" altLang="en-US" dirty="0"/>
                  <a:t>를 사용할 때</a:t>
                </a:r>
                <a:r>
                  <a:rPr lang="en-US" altLang="ko-KR" dirty="0"/>
                  <a:t>, CQL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strictly underestimate</a:t>
                </a:r>
                <a:r>
                  <a:rPr lang="ko-KR" altLang="en-US" dirty="0"/>
                  <a:t>하는 </a:t>
                </a:r>
                <a:r>
                  <a:rPr lang="en-US" altLang="ko-KR" dirty="0"/>
                  <a:t>state-value function</a:t>
                </a:r>
                <a:r>
                  <a:rPr lang="ko-KR" altLang="en-US" dirty="0"/>
                  <a:t>을 학습함을 보임 </a:t>
                </a:r>
                <a:r>
                  <a:rPr lang="en-US" altLang="ko-KR" dirty="0"/>
                  <a:t>i.e.,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𝐶𝑄𝐿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이 </a:t>
                </a:r>
                <a:r>
                  <a:rPr lang="en-US" altLang="ko-KR" dirty="0"/>
                  <a:t>regularization term</a:t>
                </a:r>
                <a:r>
                  <a:rPr lang="ko-KR" altLang="en-US" dirty="0"/>
                  <a:t>의 직관은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ko-KR" altLang="en-US" dirty="0"/>
                  <a:t>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봤던 값은 </a:t>
                </a:r>
                <a:r>
                  <a:rPr lang="en-US" altLang="ko-KR" dirty="0"/>
                  <a:t>overestimating</a:t>
                </a:r>
                <a:r>
                  <a:rPr lang="ko-KR" altLang="en-US" dirty="0"/>
                  <a:t>하더라도 올리고</a:t>
                </a:r>
                <a:r>
                  <a:rPr lang="en-US" altLang="ko-KR" dirty="0"/>
                  <a:t>, unseen action</a:t>
                </a:r>
                <a:r>
                  <a:rPr lang="ko-KR" altLang="en-US" dirty="0"/>
                  <a:t>에 대해서는 값을 끌어내리는 것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Bellman error in value regularization objective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𝑜𝑓𝑓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  <m:sup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in-distribution state-action values</a:t>
                </a:r>
                <a:r>
                  <a:rPr lang="ko-KR" altLang="en-US" dirty="0"/>
                  <a:t>이 정확함을 보장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Negative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expectation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term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CQL </a:t>
                </a:r>
                <a:r>
                  <a:rPr lang="en-US" altLang="ko-KR" dirty="0" err="1"/>
                  <a:t>regularizer</a:t>
                </a:r>
                <a:r>
                  <a:rPr lang="en-US" altLang="ko-KR" dirty="0"/>
                  <a:t> in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ko-KR" altLang="en-US" dirty="0"/>
                  <a:t>은</a:t>
                </a:r>
                <a:r>
                  <a:rPr lang="en-US" altLang="ko-KR" dirty="0"/>
                  <a:t> in-distribution  state-action values</a:t>
                </a:r>
                <a:r>
                  <a:rPr lang="ko-KR" altLang="en-US" dirty="0"/>
                  <a:t>가 증가하도록 함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positive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expectation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term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OOD actions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value</a:t>
                </a:r>
                <a:r>
                  <a:rPr lang="ko-KR" altLang="en-US" dirty="0"/>
                  <a:t>를 감소하도록 함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Regularization term</a:t>
                </a:r>
                <a:r>
                  <a:rPr lang="ko-KR" altLang="en-US" dirty="0"/>
                  <a:t>은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OOD action</a:t>
                </a:r>
                <a:r>
                  <a:rPr lang="ko-KR" altLang="en-US" dirty="0"/>
                  <a:t>에 방문하도록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policy</a:t>
                </a:r>
                <a:r>
                  <a:rPr lang="ko-KR" altLang="en-US" dirty="0"/>
                  <a:t>의 모양에 도움을 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Maximization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term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over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online algorithm</a:t>
                </a:r>
                <a:r>
                  <a:rPr lang="ko-KR" altLang="en-US" dirty="0"/>
                  <a:t>을 야기하면서</a:t>
                </a:r>
                <a:r>
                  <a:rPr lang="en-US" altLang="ko-KR" dirty="0"/>
                  <a:t>, current Q-function iterate</a:t>
                </a:r>
                <a:r>
                  <a:rPr lang="ko-KR" altLang="en-US" dirty="0"/>
                  <a:t>을 최대화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이 방법의 단점은 </a:t>
                </a:r>
                <a:r>
                  <a:rPr lang="en-US" altLang="ko-KR" dirty="0"/>
                  <a:t>minimizing, maximizing the Q-function</a:t>
                </a:r>
                <a:r>
                  <a:rPr lang="ko-KR" altLang="en-US" dirty="0"/>
                  <a:t>을 동시에 진행하기 때문에 실용적으로는 불안정한 </a:t>
                </a:r>
                <a:r>
                  <a:rPr lang="en-US" altLang="ko-KR" dirty="0"/>
                  <a:t>saddle point problem</a:t>
                </a:r>
                <a:r>
                  <a:rPr lang="ko-KR" altLang="en-US" dirty="0"/>
                  <a:t>이라는 것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212663"/>
              </a:xfrm>
              <a:prstGeom prst="rect">
                <a:avLst/>
              </a:prstGeom>
              <a:blipFill>
                <a:blip r:embed="rId2"/>
                <a:stretch>
                  <a:fillRect t="-491" r="-100" b="-5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41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034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Kumar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al.</a:t>
                </a:r>
                <a:r>
                  <a:rPr lang="ko-KR" altLang="en-US" dirty="0"/>
                  <a:t>은 몇가지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제시하였지만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가장 간단한 선택지는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u="sng" dirty="0"/>
                  <a:t>( : entropy regularization </a:t>
                </a:r>
                <a14:m>
                  <m:oMath xmlns:m="http://schemas.openxmlformats.org/officeDocument/2006/math">
                    <m:r>
                      <a:rPr lang="en-US" altLang="ko-KR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altLang="ko-KR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u="sng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 u="sng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b="0" i="1" u="sng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ko-KR" i="1" u="sng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altLang="ko-KR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u="sng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 u="sng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 u="sng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u="sng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 u="sng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 u="sng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r>
                      <a:rPr lang="en-US" altLang="ko-KR" i="1" u="sng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 u="sng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 u="sng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 u="sng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u="sng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u="sng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 u="sng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u="sng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ko-KR" altLang="en-US" u="sng" dirty="0"/>
                  <a:t> 인 듯</a:t>
                </a:r>
                <a:r>
                  <a:rPr lang="en-US" altLang="ko-KR" u="sng" dirty="0"/>
                  <a:t>)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Optimal solution to the maximization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p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ko-KR" dirty="0"/>
                  <a:t> where Z : a normalizing factor </a:t>
                </a:r>
                <a:r>
                  <a:rPr lang="en-US" altLang="ko-KR" u="sng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u="sng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u="sng" dirty="0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p>
                        <m:r>
                          <a:rPr lang="ko-KR" altLang="en-US" i="1" u="sng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ko-KR" altLang="en-US" i="1" u="sng" dirty="0" smtClean="0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u="sng" dirty="0"/>
                  <a:t> </a:t>
                </a:r>
                <a:r>
                  <a:rPr lang="ko-KR" altLang="en-US" u="sng" dirty="0"/>
                  <a:t>아니라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u="sng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 u="sng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 u="sng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ko-KR" altLang="en-US" u="sng" dirty="0"/>
                  <a:t>일 듯</a:t>
                </a:r>
                <a:r>
                  <a:rPr lang="en-US" altLang="ko-KR" u="sng" dirty="0"/>
                  <a:t>)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CQL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regularizer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ko-KR" altLang="en-US" dirty="0"/>
                  <a:t>에 대입하면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𝑙𝑜𝑔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nary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)]]</m:t>
                    </m:r>
                  </m:oMath>
                </a14:m>
                <a:r>
                  <a:rPr lang="en-US" altLang="ko-KR" dirty="0"/>
                  <a:t> : maximization term</a:t>
                </a:r>
                <a:r>
                  <a:rPr lang="ko-KR" altLang="en-US" dirty="0"/>
                  <a:t>을 없애고 학습에 안정성을 더함 </a:t>
                </a:r>
                <a:r>
                  <a:rPr lang="en-US" altLang="ko-KR" u="sng" dirty="0"/>
                  <a:t>(</a:t>
                </a:r>
                <a:r>
                  <a:rPr lang="ko-KR" altLang="en-US" u="sng" dirty="0"/>
                  <a:t>실제로 계산해보면 맞음</a:t>
                </a:r>
                <a:r>
                  <a:rPr lang="en-US" altLang="ko-KR" u="sng" dirty="0"/>
                  <a:t>. Z : normalizing factor</a:t>
                </a:r>
                <a:r>
                  <a:rPr lang="ko-KR" altLang="en-US" u="sng" dirty="0"/>
                  <a:t>임을 생각하면 그 형태를 앎</a:t>
                </a:r>
                <a:r>
                  <a:rPr lang="en-US" altLang="ko-KR" u="sng" dirty="0"/>
                  <a:t>)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CQL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D4RL benchmark</a:t>
                </a:r>
                <a:r>
                  <a:rPr lang="ko-KR" altLang="en-US" dirty="0"/>
                  <a:t>에서 좋은 성능을 냈지만 몇가지 한계점이 있음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ko-KR" altLang="en-US" dirty="0"/>
                  <a:t>를 이용한 방법은 </a:t>
                </a:r>
                <a:r>
                  <a:rPr lang="en-US" altLang="ko-KR" dirty="0"/>
                  <a:t>log-sum-exp term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continuous action</a:t>
                </a:r>
                <a:r>
                  <a:rPr lang="ko-KR" altLang="en-US" dirty="0"/>
                  <a:t>에서는 계산될 수 없기 때문에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numerical integration</a:t>
                </a:r>
                <a:r>
                  <a:rPr lang="ko-KR" altLang="en-US" dirty="0"/>
                  <a:t>을 사용해야 함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Kumar et al.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current training policy</a:t>
                </a:r>
                <a:r>
                  <a:rPr lang="ko-KR" altLang="en-US" dirty="0"/>
                  <a:t>로부터 </a:t>
                </a:r>
                <a:r>
                  <a:rPr lang="en-US" altLang="ko-KR" dirty="0"/>
                  <a:t>sample</a:t>
                </a:r>
                <a:r>
                  <a:rPr lang="ko-KR" altLang="en-US" dirty="0"/>
                  <a:t>을 추출하는 와중에 </a:t>
                </a:r>
                <a:r>
                  <a:rPr lang="en-US" altLang="ko-KR" dirty="0"/>
                  <a:t>importance weights</a:t>
                </a:r>
                <a:r>
                  <a:rPr lang="ko-KR" altLang="en-US" dirty="0"/>
                  <a:t>를 활용한 </a:t>
                </a:r>
                <a:r>
                  <a:rPr lang="en-US" altLang="ko-KR" dirty="0"/>
                  <a:t>Monte-Carlo sampling</a:t>
                </a:r>
                <a:r>
                  <a:rPr lang="ko-KR" altLang="en-US" dirty="0"/>
                  <a:t>을 사용하기로 선택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이 방법은 </a:t>
                </a:r>
                <a:r>
                  <a:rPr lang="en-US" altLang="ko-KR" dirty="0"/>
                  <a:t>D4RL</a:t>
                </a:r>
                <a:r>
                  <a:rPr lang="ko-KR" altLang="en-US" dirty="0"/>
                  <a:t>의 </a:t>
                </a:r>
                <a:r>
                  <a:rPr lang="en-US" altLang="ko-KR" dirty="0" err="1"/>
                  <a:t>AntMaze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Kitchen</a:t>
                </a:r>
                <a:r>
                  <a:rPr lang="ko-KR" altLang="en-US" dirty="0"/>
                  <a:t>을 포함해서 몇몇 어려운 작업에 대해 </a:t>
                </a:r>
                <a:r>
                  <a:rPr lang="en-US" altLang="ko-KR" dirty="0"/>
                  <a:t>policy constraint </a:t>
                </a:r>
                <a:r>
                  <a:rPr lang="ko-KR" altLang="en-US" dirty="0"/>
                  <a:t>방법을 상회하는 결과를 얻음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이런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작업들은 </a:t>
                </a:r>
                <a:r>
                  <a:rPr lang="en-US" altLang="ko-KR" dirty="0"/>
                  <a:t>suboptimal behavior</a:t>
                </a:r>
                <a:r>
                  <a:rPr lang="ko-KR" altLang="en-US" dirty="0"/>
                  <a:t>를 잘 엮는 것을 배우는 것이 필요한데 </a:t>
                </a:r>
                <a:r>
                  <a:rPr lang="en-US" altLang="ko-KR" dirty="0"/>
                  <a:t>policy constraint </a:t>
                </a:r>
                <a:r>
                  <a:rPr lang="ko-KR" altLang="en-US" dirty="0"/>
                  <a:t>방법은 이런 면에 있어 어려움을 겪음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Singh et al.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sparse reward</a:t>
                </a:r>
                <a:r>
                  <a:rPr lang="ko-KR" altLang="en-US" dirty="0"/>
                  <a:t>를 이용하여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서랍을 닫거나 물체를 집는 간단한 작업을 수행하기위해 </a:t>
                </a:r>
                <a:r>
                  <a:rPr lang="en-US" altLang="ko-KR" dirty="0"/>
                  <a:t>prior image data</a:t>
                </a:r>
                <a:r>
                  <a:rPr lang="ko-KR" altLang="en-US" dirty="0"/>
                  <a:t>가 주어진 복잡한 환경에 </a:t>
                </a:r>
                <a:r>
                  <a:rPr lang="en-US" altLang="ko-KR" dirty="0"/>
                  <a:t>CQL</a:t>
                </a:r>
                <a:r>
                  <a:rPr lang="ko-KR" altLang="en-US" dirty="0"/>
                  <a:t>을 적용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평가시에</a:t>
                </a:r>
                <a:r>
                  <a:rPr lang="en-US" altLang="ko-KR" dirty="0"/>
                  <a:t>, Singh et al.</a:t>
                </a:r>
                <a:r>
                  <a:rPr lang="ko-KR" altLang="en-US" dirty="0"/>
                  <a:t>은</a:t>
                </a:r>
                <a:r>
                  <a:rPr lang="en-US" altLang="ko-KR" dirty="0"/>
                  <a:t> agent</a:t>
                </a:r>
                <a:r>
                  <a:rPr lang="ko-KR" altLang="en-US" dirty="0"/>
                  <a:t>가 사전 </a:t>
                </a:r>
                <a:r>
                  <a:rPr lang="en-US" altLang="ko-KR" dirty="0"/>
                  <a:t>data</a:t>
                </a:r>
                <a:r>
                  <a:rPr lang="ko-KR" altLang="en-US" dirty="0"/>
                  <a:t>에서 배운 여러 작업들을 조립할 수 있도록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 시 보지 못한 </a:t>
                </a:r>
                <a:r>
                  <a:rPr lang="en-US" altLang="ko-KR" dirty="0"/>
                  <a:t>initial state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agent</a:t>
                </a:r>
                <a:r>
                  <a:rPr lang="ko-KR" altLang="en-US" dirty="0"/>
                  <a:t>에게 제시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034922"/>
              </a:xfrm>
              <a:prstGeom prst="rect">
                <a:avLst/>
              </a:prstGeom>
              <a:blipFill>
                <a:blip r:embed="rId2"/>
                <a:stretch>
                  <a:fillRect t="-505" r="-1450" b="-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017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452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1" indent="-400050">
                  <a:buFont typeface="+mj-lt"/>
                  <a:buAutoNum type="alphaUcPeriod" startAt="4"/>
                </a:pPr>
                <a:r>
                  <a:rPr lang="en-US" altLang="ko-KR" dirty="0"/>
                  <a:t>Uncertainty Estimation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Uncertainty</a:t>
                </a:r>
                <a:r>
                  <a:rPr lang="ko-KR" altLang="en-US" dirty="0"/>
                  <a:t>를 측정하는 하나의 방법은 </a:t>
                </a:r>
                <a:r>
                  <a:rPr lang="en-US" altLang="ko-KR" dirty="0"/>
                  <a:t>Q-functions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ensemble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Naïve</a:t>
                </a:r>
                <a:r>
                  <a:rPr lang="ko-KR" altLang="en-US" dirty="0"/>
                  <a:t>한 시도로</a:t>
                </a:r>
                <a:r>
                  <a:rPr lang="en-US" altLang="ko-KR" dirty="0"/>
                  <a:t>, Agarwal et al.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Q-functions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ko-KR" altLang="en-US" dirty="0" err="1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독립적으로 </a:t>
                </a:r>
                <a:r>
                  <a:rPr lang="en-US" altLang="ko-KR" dirty="0"/>
                  <a:t>disjoint partitions of the dataset</a:t>
                </a:r>
                <a:r>
                  <a:rPr lang="ko-KR" altLang="en-US" dirty="0"/>
                  <a:t>을 이용하여 학습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그 후 </a:t>
                </a:r>
                <a:r>
                  <a:rPr lang="en-US" altLang="ko-KR" dirty="0"/>
                  <a:t>Q-function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distribution</a:t>
                </a:r>
                <a:r>
                  <a:rPr lang="ko-KR" altLang="en-US" dirty="0"/>
                  <a:t>을 추정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Sample mean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sample variance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uncertainty based objective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uncertainty measure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</m:oMath>
                </a14:m>
                <a:r>
                  <a:rPr lang="ko-KR" altLang="en-US" dirty="0"/>
                  <a:t>에서의</a:t>
                </a:r>
                <a:r>
                  <a:rPr lang="en-US" altLang="ko-KR" dirty="0"/>
                  <a:t>  expectation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uncertainty term</a:t>
                </a:r>
                <a:r>
                  <a:rPr lang="ko-KR" altLang="en-US" dirty="0"/>
                  <a:t>으로 사용가능</a:t>
                </a:r>
                <a:r>
                  <a:rPr lang="en-US" altLang="ko-KR" dirty="0"/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실제로는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이 </a:t>
                </a:r>
                <a:r>
                  <a:rPr lang="en-US" altLang="ko-KR" dirty="0"/>
                  <a:t>ensemble</a:t>
                </a:r>
                <a:r>
                  <a:rPr lang="ko-KR" altLang="en-US" dirty="0"/>
                  <a:t>은 매우 작은 </a:t>
                </a:r>
                <a:r>
                  <a:rPr lang="en-US" altLang="ko-KR" dirty="0"/>
                  <a:t>diversity</a:t>
                </a:r>
                <a:r>
                  <a:rPr lang="ko-KR" altLang="en-US" dirty="0"/>
                  <a:t>를 제공하므로</a:t>
                </a:r>
                <a:r>
                  <a:rPr lang="en-US" altLang="ko-KR" dirty="0"/>
                  <a:t>, uncertainty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underestimate</a:t>
                </a:r>
                <a:r>
                  <a:rPr lang="ko-KR" altLang="en-US" dirty="0"/>
                  <a:t>되도록 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또 </a:t>
                </a:r>
                <a:r>
                  <a:rPr lang="en-US" altLang="ko-KR" dirty="0"/>
                  <a:t>OOD action</a:t>
                </a:r>
                <a:r>
                  <a:rPr lang="ko-KR" altLang="en-US" dirty="0"/>
                  <a:t>을 선택하도록 하는 경향이 있음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Agarwal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al.</a:t>
                </a:r>
                <a:r>
                  <a:rPr lang="ko-KR" altLang="en-US" dirty="0"/>
                  <a:t>은 또 </a:t>
                </a:r>
                <a:r>
                  <a:rPr lang="en-US" altLang="ko-KR" b="1" dirty="0"/>
                  <a:t>Random Ensemble Mixture(REM)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제시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Random convex combination of Q-functions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 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 &amp;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이 방법은 </a:t>
                </a:r>
                <a:r>
                  <a:rPr lang="en-US" altLang="ko-KR" dirty="0"/>
                  <a:t>DQN</a:t>
                </a:r>
                <a:r>
                  <a:rPr lang="ko-KR" altLang="en-US" dirty="0"/>
                  <a:t>같은 일반적이고 </a:t>
                </a:r>
                <a:r>
                  <a:rPr lang="en-US" altLang="ko-KR" dirty="0"/>
                  <a:t>naïve off-policy RL </a:t>
                </a:r>
                <a:r>
                  <a:rPr lang="ko-KR" altLang="en-US" dirty="0"/>
                  <a:t>방법과 비교할 때</a:t>
                </a:r>
                <a:r>
                  <a:rPr lang="en-US" altLang="ko-KR" dirty="0"/>
                  <a:t>, high coverage dataset</a:t>
                </a:r>
                <a:r>
                  <a:rPr lang="ko-KR" altLang="en-US" dirty="0"/>
                  <a:t>에 대해서 잘 작동</a:t>
                </a:r>
                <a:r>
                  <a:rPr lang="en-US" altLang="ko-KR" u="sng" dirty="0"/>
                  <a:t>(</a:t>
                </a:r>
                <a:r>
                  <a:rPr lang="ko-KR" altLang="en-US" u="sng" dirty="0"/>
                  <a:t>아마도 </a:t>
                </a:r>
                <a:r>
                  <a:rPr lang="en-US" altLang="ko-KR" u="sng" dirty="0"/>
                  <a:t>state, action space </a:t>
                </a:r>
                <a:r>
                  <a:rPr lang="ko-KR" altLang="en-US" u="sng" dirty="0"/>
                  <a:t>대부분을 가지는</a:t>
                </a:r>
                <a:r>
                  <a:rPr lang="en-US" altLang="ko-KR" u="sng" dirty="0"/>
                  <a:t>)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그러나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여전히 </a:t>
                </a:r>
                <a:r>
                  <a:rPr lang="en-US" altLang="ko-KR" dirty="0"/>
                  <a:t>policy constraints </a:t>
                </a:r>
                <a:r>
                  <a:rPr lang="ko-KR" altLang="en-US" dirty="0"/>
                  <a:t>방법보다는 뒤쳐짐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4521238"/>
              </a:xfrm>
              <a:prstGeom prst="rect">
                <a:avLst/>
              </a:prstGeom>
              <a:blipFill>
                <a:blip r:embed="rId2"/>
                <a:stretch>
                  <a:fillRect t="-1213" r="-750" b="-1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98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8602013" cy="674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 startAt="2"/>
                </a:pPr>
                <a:r>
                  <a:rPr lang="en-US" altLang="ko-KR" b="1" dirty="0"/>
                  <a:t>BACKGROUOND</a:t>
                </a:r>
              </a:p>
              <a:p>
                <a:pPr marL="857250" lvl="1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2013</a:t>
                </a:r>
                <a:r>
                  <a:rPr lang="ko-KR" altLang="en-US" dirty="0"/>
                  <a:t>년도 말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Mnih</a:t>
                </a:r>
                <a:r>
                  <a:rPr lang="en-US" altLang="ko-KR" dirty="0"/>
                  <a:t> et al.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Deep Q-Networks(DQN)</a:t>
                </a:r>
                <a:r>
                  <a:rPr lang="ko-KR" altLang="en-US" dirty="0"/>
                  <a:t>을 출판</a:t>
                </a:r>
                <a:endParaRPr lang="en-US" altLang="ko-KR" dirty="0"/>
              </a:p>
              <a:p>
                <a:pPr marL="1314450" lvl="2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Off line RL algorithm</a:t>
                </a:r>
              </a:p>
              <a:p>
                <a:pPr marL="1314450" lvl="2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픽셀 자료만을 가지고 </a:t>
                </a:r>
                <a:r>
                  <a:rPr lang="en-US" altLang="ko-KR" dirty="0"/>
                  <a:t>Atari game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프로테스터들과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견줄만하거나</a:t>
                </a:r>
                <a:r>
                  <a:rPr lang="ko-KR" altLang="en-US" dirty="0"/>
                  <a:t> 상회하는 결과</a:t>
                </a:r>
                <a:endParaRPr lang="en-US" altLang="ko-KR" dirty="0"/>
              </a:p>
              <a:p>
                <a:pPr marL="857250" lvl="1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2015</a:t>
                </a:r>
                <a:r>
                  <a:rPr lang="ko-KR" altLang="en-US" dirty="0"/>
                  <a:t>년도</a:t>
                </a:r>
                <a:r>
                  <a:rPr lang="en-US" altLang="ko-KR" dirty="0"/>
                  <a:t>, Silver et al. </a:t>
                </a:r>
                <a:r>
                  <a:rPr lang="ko-KR" altLang="en-US" dirty="0"/>
                  <a:t>프로바둑기사를 이긴 </a:t>
                </a:r>
                <a:r>
                  <a:rPr lang="en-US" altLang="ko-KR" dirty="0"/>
                  <a:t>deep RL, AlphaGo</a:t>
                </a:r>
                <a:r>
                  <a:rPr lang="ko-KR" altLang="en-US" dirty="0"/>
                  <a:t>의 출현</a:t>
                </a:r>
                <a:endParaRPr lang="en-US" altLang="ko-KR" dirty="0"/>
              </a:p>
              <a:p>
                <a:pPr marL="857250" lvl="1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Game </a:t>
                </a:r>
                <a:r>
                  <a:rPr lang="ko-KR" altLang="en-US" dirty="0"/>
                  <a:t>또는 시뮬레이션이라는 국한된 </a:t>
                </a:r>
                <a:r>
                  <a:rPr lang="ko-KR" altLang="en-US" dirty="0" err="1"/>
                  <a:t>환경뿐</a:t>
                </a:r>
                <a:r>
                  <a:rPr lang="ko-KR" altLang="en-US" dirty="0"/>
                  <a:t> 아니라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실생활에도 </a:t>
                </a:r>
                <a:r>
                  <a:rPr lang="en-US" altLang="ko-KR" dirty="0"/>
                  <a:t>RL</a:t>
                </a:r>
                <a:r>
                  <a:rPr lang="ko-KR" altLang="en-US" dirty="0"/>
                  <a:t>을 활용하기 위해서 정적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이 필요</a:t>
                </a:r>
                <a:endParaRPr lang="en-US" altLang="ko-KR" dirty="0"/>
              </a:p>
              <a:p>
                <a:pPr marL="857250" lvl="1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2018</a:t>
                </a:r>
                <a:r>
                  <a:rPr lang="ko-KR" altLang="en-US" dirty="0"/>
                  <a:t>년도 말</a:t>
                </a:r>
                <a:r>
                  <a:rPr lang="en-US" altLang="ko-KR" dirty="0"/>
                  <a:t>, Fujimoto et al.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Batch-Constrained Q-learning(BCQ)</a:t>
                </a:r>
                <a:r>
                  <a:rPr lang="ko-KR" altLang="en-US" dirty="0"/>
                  <a:t>를 출간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많은 관심을 받았으며 관련 분야 출간물의 지수적 증가</a:t>
                </a:r>
                <a:endParaRPr lang="en-US" altLang="ko-KR" dirty="0"/>
              </a:p>
              <a:p>
                <a:pPr marL="857250" lvl="1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Markov decision process</a:t>
                </a:r>
                <a:r>
                  <a:rPr lang="ko-KR" altLang="en-US" dirty="0"/>
                  <a:t>와 수학적 정의를 알아본 후</a:t>
                </a:r>
                <a:r>
                  <a:rPr lang="en-US" altLang="ko-KR" dirty="0"/>
                  <a:t>, offline RL</a:t>
                </a:r>
                <a:r>
                  <a:rPr lang="ko-KR" altLang="en-US" dirty="0"/>
                  <a:t>의 문제가 무엇인지 살피고</a:t>
                </a:r>
                <a:r>
                  <a:rPr lang="en-US" altLang="ko-KR" dirty="0"/>
                  <a:t> offline RL method</a:t>
                </a:r>
                <a:r>
                  <a:rPr lang="ko-KR" altLang="en-US" dirty="0"/>
                  <a:t>가 가져야할 좋은 성질에 대한 탐구</a:t>
                </a:r>
                <a:endParaRPr lang="en-US" altLang="ko-KR" dirty="0"/>
              </a:p>
              <a:p>
                <a:pPr marL="857250" lvl="1" indent="-400050">
                  <a:buFont typeface="+mj-lt"/>
                  <a:buAutoNum type="alphaUcPeriod"/>
                </a:pPr>
                <a:r>
                  <a:rPr lang="en-US" altLang="ko-KR" dirty="0"/>
                  <a:t>Markov Decision Process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The full MDP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6-tuple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보통은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/>
                  <a:t>가 없음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 : state space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: action space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transition distribution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initial state distribution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reward function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1]</m:t>
                    </m:r>
                  </m:oMath>
                </a14:m>
                <a:r>
                  <a:rPr lang="en-US" altLang="ko-KR" dirty="0"/>
                  <a:t>: discount factor</a:t>
                </a:r>
              </a:p>
              <a:p>
                <a:pPr marL="1314450" lvl="2" indent="-400050"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FF0000"/>
                    </a:solidFill>
                  </a:rPr>
                  <a:t>Objective: policy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d>
                      <m:dPr>
                        <m:endChr m:val="|"/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altLang="ko-KR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ko-KR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찾는것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위 정의로부터 </a:t>
                </a:r>
                <a:r>
                  <a:rPr lang="en-US" altLang="ko-KR" dirty="0"/>
                  <a:t>trajectory distribution</a:t>
                </a:r>
                <a:r>
                  <a:rPr lang="ko-KR" altLang="en-US" dirty="0"/>
                  <a:t>을 이끌어낼 수 있음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Trajectory: H+1 states &amp; H actions given by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H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infinity </a:t>
                </a:r>
                <a:r>
                  <a:rPr lang="ko-KR" altLang="en-US" dirty="0"/>
                  <a:t>일 수 있음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8602013" cy="6741782"/>
              </a:xfrm>
              <a:prstGeom prst="rect">
                <a:avLst/>
              </a:prstGeom>
              <a:blipFill>
                <a:blip r:embed="rId2"/>
                <a:stretch>
                  <a:fillRect l="-709" t="-814" r="-2126" b="-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74B3CA2B-AFA1-FDA6-F4AF-1C73D56C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012" y="0"/>
            <a:ext cx="3589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79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1" indent="-400050">
                  <a:buFont typeface="+mj-lt"/>
                  <a:buAutoNum type="alphaUcPeriod" startAt="5"/>
                </a:pPr>
                <a:r>
                  <a:rPr lang="en-US" altLang="ko-KR" dirty="0"/>
                  <a:t>Model-based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Methods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Uncertainty estimation </a:t>
                </a:r>
                <a:r>
                  <a:rPr lang="ko-KR" altLang="en-US" dirty="0"/>
                  <a:t>방법들과 비슷하게 몇 </a:t>
                </a:r>
                <a:r>
                  <a:rPr lang="en-US" altLang="ko-KR" dirty="0"/>
                  <a:t>model-based methods</a:t>
                </a:r>
                <a:r>
                  <a:rPr lang="ko-KR" altLang="en-US" dirty="0"/>
                  <a:t>도 </a:t>
                </a:r>
                <a:r>
                  <a:rPr lang="en-US" altLang="ko-KR" dirty="0"/>
                  <a:t>uncertainty </a:t>
                </a:r>
                <a:r>
                  <a:rPr lang="ko-KR" altLang="en-US" dirty="0"/>
                  <a:t>측정에 연관됨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그러나 </a:t>
                </a:r>
                <a:r>
                  <a:rPr lang="en-US" altLang="ko-KR" dirty="0"/>
                  <a:t>model-based </a:t>
                </a:r>
                <a:r>
                  <a:rPr lang="ko-KR" altLang="en-US" dirty="0"/>
                  <a:t>방법들은 전형적으로 </a:t>
                </a:r>
                <a:r>
                  <a:rPr lang="en-US" altLang="ko-KR" dirty="0"/>
                  <a:t>uncertainty measure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을 제약하기 위해 사용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 err="1"/>
                  <a:t>Kidambi</a:t>
                </a:r>
                <a:r>
                  <a:rPr lang="en-US" altLang="ko-KR" dirty="0"/>
                  <a:t> et al.</a:t>
                </a:r>
                <a:r>
                  <a:rPr lang="ko-KR" altLang="en-US" dirty="0"/>
                  <a:t>은 </a:t>
                </a:r>
                <a:r>
                  <a:rPr lang="en-US" altLang="ko-KR" b="1" dirty="0"/>
                  <a:t>Model-based Offline Reinforcement Learning(</a:t>
                </a:r>
                <a:r>
                  <a:rPr lang="en-US" altLang="ko-KR" b="1" dirty="0" err="1"/>
                  <a:t>MOReL</a:t>
                </a:r>
                <a:r>
                  <a:rPr lang="en-US" altLang="ko-KR" b="1" dirty="0"/>
                  <a:t>)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Dynamics models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ensemble</a:t>
                </a:r>
                <a:r>
                  <a:rPr lang="ko-KR" altLang="en-US" dirty="0"/>
                  <a:t>을 통해 </a:t>
                </a:r>
                <a:r>
                  <a:rPr lang="en-US" altLang="ko-KR" dirty="0"/>
                  <a:t>model’s epistemic(</a:t>
                </a:r>
                <a:r>
                  <a:rPr lang="ko-KR" altLang="en-US" dirty="0"/>
                  <a:t>인식론적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인식의</a:t>
                </a:r>
                <a:r>
                  <a:rPr lang="en-US" altLang="ko-KR" dirty="0"/>
                  <a:t>) uncertainty</a:t>
                </a:r>
                <a:r>
                  <a:rPr lang="ko-KR" altLang="en-US" dirty="0"/>
                  <a:t>를 측정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Uncertainty measure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𝑑𝑖𝑠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𝑡h𝑟𝑒𝑠h𝑜𝑙𝑑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dirty="0"/>
                  <a:t>,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[||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||]</m:t>
                    </m:r>
                  </m:oMath>
                </a14:m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Yu et al.</a:t>
                </a:r>
                <a:r>
                  <a:rPr lang="ko-KR" altLang="en-US" dirty="0"/>
                  <a:t>은 또 다른 방법인 </a:t>
                </a:r>
                <a:r>
                  <a:rPr lang="en-US" altLang="ko-KR" b="1" dirty="0"/>
                  <a:t>Model-based Offline Policy Optimization(MOPO)</a:t>
                </a:r>
                <a:r>
                  <a:rPr lang="ko-KR" altLang="en-US" dirty="0"/>
                  <a:t>를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Models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ensemble</a:t>
                </a:r>
                <a:r>
                  <a:rPr lang="ko-KR" altLang="en-US" dirty="0"/>
                  <a:t>로부터 </a:t>
                </a:r>
                <a:r>
                  <a:rPr lang="en-US" altLang="ko-KR" dirty="0"/>
                  <a:t>maximum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prediction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||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 err="1"/>
                  <a:t>Frobenius</a:t>
                </a:r>
                <a:r>
                  <a:rPr lang="en-US" altLang="ko-KR" dirty="0"/>
                  <a:t> norm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Model dynamics</a:t>
                </a:r>
                <a:r>
                  <a:rPr lang="ko-KR" altLang="en-US" dirty="0"/>
                  <a:t>를 다음과 같이 정의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br>
                  <a:rPr lang="en-US" altLang="ko-KR" dirty="0"/>
                </a:b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/>
                    </m:nary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 err="1"/>
                  <a:t>다변수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Gaussian </a:t>
                </a:r>
                <a:r>
                  <a:rPr lang="ko-KR" altLang="en-US" dirty="0"/>
                  <a:t>분포의 </a:t>
                </a:r>
                <a:r>
                  <a:rPr lang="en-US" altLang="ko-KR" dirty="0"/>
                  <a:t>mean, variance matrices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model-free algorithm</a:t>
                </a:r>
                <a:r>
                  <a:rPr lang="ko-KR" altLang="en-US" dirty="0"/>
                  <a:t>을 학습하기위해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로부터 </a:t>
                </a:r>
                <a:r>
                  <a:rPr lang="en-US" altLang="ko-KR" dirty="0"/>
                  <a:t>transitions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sampling</a:t>
                </a:r>
                <a:r>
                  <a:rPr lang="ko-KR" altLang="en-US" dirty="0"/>
                  <a:t>하는 </a:t>
                </a:r>
                <a:r>
                  <a:rPr lang="en-US" altLang="ko-KR" dirty="0"/>
                  <a:t>Dyna-based methods</a:t>
                </a:r>
                <a:r>
                  <a:rPr lang="ko-KR" altLang="en-US" dirty="0"/>
                  <a:t>같이 </a:t>
                </a:r>
                <a:r>
                  <a:rPr lang="en-US" altLang="ko-KR" dirty="0"/>
                  <a:t>offline RL</a:t>
                </a:r>
                <a:r>
                  <a:rPr lang="ko-KR" altLang="en-US" dirty="0"/>
                  <a:t>문제를 해결하기 위해 수작업으로 변형시킨 </a:t>
                </a:r>
                <a:r>
                  <a:rPr lang="en-US" altLang="ko-KR" dirty="0"/>
                  <a:t>reward functions</a:t>
                </a:r>
                <a:r>
                  <a:rPr lang="ko-KR" altLang="en-US" dirty="0"/>
                  <a:t>를 이용하여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고전적인 </a:t>
                </a:r>
                <a:r>
                  <a:rPr lang="en-US" altLang="ko-KR" dirty="0"/>
                  <a:t>model-based </a:t>
                </a:r>
                <a:r>
                  <a:rPr lang="ko-KR" altLang="en-US" dirty="0"/>
                  <a:t>접근법 사용가능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LQR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MCTS</a:t>
                </a:r>
                <a:r>
                  <a:rPr lang="ko-KR" altLang="en-US" dirty="0"/>
                  <a:t>와 같은 방법처럼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학습된 </a:t>
                </a:r>
                <a:r>
                  <a:rPr lang="en-US" altLang="ko-KR" dirty="0"/>
                  <a:t>model </a:t>
                </a:r>
                <a:r>
                  <a:rPr lang="ko-KR" altLang="en-US" dirty="0"/>
                  <a:t>아래에서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optimization</a:t>
                </a:r>
                <a:r>
                  <a:rPr lang="ko-KR" altLang="en-US" dirty="0"/>
                  <a:t> 또는 </a:t>
                </a:r>
                <a:r>
                  <a:rPr lang="en-US" altLang="ko-KR" dirty="0"/>
                  <a:t>planning </a:t>
                </a:r>
                <a:r>
                  <a:rPr lang="ko-KR" altLang="en-US" dirty="0"/>
                  <a:t>수행가능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동시에</a:t>
                </a:r>
                <a:r>
                  <a:rPr lang="en-US" altLang="ko-KR" dirty="0"/>
                  <a:t>, Matsushima et al.</a:t>
                </a:r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en-US" altLang="ko-KR" b="1" dirty="0"/>
                  <a:t>Behavior-Regularized Model-Ensemble(BREMEN)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방법을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비관적 </a:t>
                </a:r>
                <a:r>
                  <a:rPr lang="en-US" altLang="ko-KR" dirty="0"/>
                  <a:t>MDP</a:t>
                </a:r>
                <a:r>
                  <a:rPr lang="ko-KR" altLang="en-US" dirty="0"/>
                  <a:t>와는 대조적으로</a:t>
                </a:r>
                <a:r>
                  <a:rPr lang="en-US" altLang="ko-KR" u="sng" dirty="0"/>
                  <a:t>(</a:t>
                </a:r>
                <a:r>
                  <a:rPr lang="ko-KR" altLang="en-US" u="sng" dirty="0"/>
                  <a:t>뭔 소리야</a:t>
                </a:r>
                <a:r>
                  <a:rPr lang="en-US" altLang="ko-KR" u="sng" dirty="0"/>
                  <a:t>..)</a:t>
                </a:r>
                <a:r>
                  <a:rPr lang="en-US" altLang="ko-KR" dirty="0"/>
                  <a:t> behavior MDP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ensemble</a:t>
                </a:r>
                <a:r>
                  <a:rPr lang="ko-KR" altLang="en-US" dirty="0"/>
                  <a:t>을 학습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추가적으로 </a:t>
                </a:r>
                <a:r>
                  <a:rPr lang="en-US" altLang="ko-KR" dirty="0"/>
                  <a:t>trust-region policy updates</a:t>
                </a:r>
                <a:r>
                  <a:rPr lang="ko-KR" altLang="en-US" dirty="0"/>
                  <a:t>를 이용하여 </a:t>
                </a:r>
                <a:r>
                  <a:rPr lang="en-US" altLang="ko-KR" dirty="0"/>
                  <a:t>behavior policy</a:t>
                </a:r>
                <a:r>
                  <a:rPr lang="ko-KR" altLang="en-US" dirty="0"/>
                  <a:t>와 </a:t>
                </a:r>
                <a:r>
                  <a:rPr lang="ko-KR" altLang="en-US" dirty="0" err="1"/>
                  <a:t>가깝게하는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implicitly constraint </a:t>
                </a:r>
                <a:r>
                  <a:rPr lang="ko-KR" altLang="en-US" dirty="0"/>
                  <a:t>방법을 이용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795130"/>
              </a:xfrm>
              <a:prstGeom prst="rect">
                <a:avLst/>
              </a:prstGeom>
              <a:blipFill>
                <a:blip r:embed="rId2"/>
                <a:stretch>
                  <a:fillRect t="-807" r="-150" b="-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226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83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Behavior policy</a:t>
                </a:r>
                <a:r>
                  <a:rPr lang="ko-KR" altLang="en-US" dirty="0"/>
                  <a:t>의 추정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학습한다는 점에서 </a:t>
                </a:r>
                <a:r>
                  <a:rPr lang="en-US" altLang="ko-KR" dirty="0"/>
                  <a:t>Direct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constraint</a:t>
                </a:r>
                <a:r>
                  <a:rPr lang="ko-KR" altLang="en-US" dirty="0"/>
                  <a:t> 방법과 유사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학습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initial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Gaussian policy with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altLang="ko-KR" dirty="0"/>
                  <a:t> &amp; unit variance</a:t>
                </a:r>
                <a:r>
                  <a:rPr lang="ko-KR" altLang="en-US" dirty="0"/>
                  <a:t>로 설정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Policy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 </a:t>
                </a:r>
                <a:r>
                  <a:rPr lang="en-US" altLang="ko-KR" dirty="0"/>
                  <a:t>iteration j</a:t>
                </a:r>
                <a:r>
                  <a:rPr lang="ko-KR" altLang="en-US" dirty="0"/>
                  <a:t>마다 학습시키기 위해</a:t>
                </a:r>
                <a:endParaRPr lang="en-US" altLang="ko-KR" dirty="0"/>
              </a:p>
              <a:p>
                <a:pPr marL="2228850" lvl="4" indent="-400050">
                  <a:buFont typeface="+mj-lt"/>
                  <a:buAutoNum type="arabicPeriod"/>
                </a:pPr>
                <a:r>
                  <a:rPr lang="ko-KR" altLang="en-US" dirty="0"/>
                  <a:t>학습된 </a:t>
                </a:r>
                <a:r>
                  <a:rPr lang="en-US" altLang="ko-KR" dirty="0"/>
                  <a:t>dynamics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K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ensemble</a:t>
                </a:r>
                <a:r>
                  <a:rPr lang="ko-KR" altLang="en-US" dirty="0"/>
                  <a:t>로부터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sampling</a:t>
                </a:r>
              </a:p>
              <a:p>
                <a:pPr marL="2228850" lvl="4" indent="-400050">
                  <a:buFont typeface="+mj-lt"/>
                  <a:buAutoNum type="arabicPeriod"/>
                </a:pPr>
                <a:r>
                  <a:rPr lang="en-US" altLang="ko-KR" dirty="0"/>
                  <a:t>1.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model</a:t>
                </a:r>
                <a:r>
                  <a:rPr lang="ko-KR" altLang="en-US" dirty="0"/>
                  <a:t>로부터 현재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이용하여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rollout</a:t>
                </a:r>
                <a:r>
                  <a:rPr lang="ko-KR" altLang="en-US" dirty="0"/>
                  <a:t>하고 새로운 </a:t>
                </a:r>
                <a:r>
                  <a:rPr lang="en-US" altLang="ko-KR" dirty="0"/>
                  <a:t>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얻음</a:t>
                </a:r>
                <a:endParaRPr lang="en-US" altLang="ko-KR" dirty="0"/>
              </a:p>
              <a:p>
                <a:pPr marL="2686050" lvl="5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2228850" lvl="4" indent="-400050">
                  <a:buFont typeface="+mj-lt"/>
                  <a:buAutoNum type="arabicPeriod"/>
                </a:pPr>
                <a:r>
                  <a:rPr lang="en-US" altLang="ko-KR" dirty="0"/>
                  <a:t>Policy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optimized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maximizing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objective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∙|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)||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∙|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)]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altLang="ko-KR" dirty="0"/>
              </a:p>
              <a:p>
                <a:pPr marL="2686050" lvl="5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dirty="0"/>
                  <a:t> : advantage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dirty="0"/>
                  <a:t> computed with model-based rollouts using the sampled dynamics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dirty="0"/>
                  <a:t> for the given iteration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시대적으로 앞선 </a:t>
                </a:r>
                <a:r>
                  <a:rPr lang="en-US" altLang="ko-KR" dirty="0"/>
                  <a:t>policy constraint </a:t>
                </a:r>
                <a:r>
                  <a:rPr lang="ko-KR" altLang="en-US" dirty="0"/>
                  <a:t>방법들에 반하여 </a:t>
                </a:r>
                <a:r>
                  <a:rPr lang="en-US" altLang="ko-KR" dirty="0"/>
                  <a:t>BREMEN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offline setting</a:t>
                </a:r>
                <a:r>
                  <a:rPr lang="ko-KR" altLang="en-US" dirty="0"/>
                  <a:t>에서 성공적인 성능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Matsushima et al.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random behavior policy</a:t>
                </a:r>
                <a:r>
                  <a:rPr lang="ko-KR" altLang="en-US" dirty="0"/>
                  <a:t>로 작은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을 모은 상태로 시작할 때 </a:t>
                </a:r>
                <a:r>
                  <a:rPr lang="en-US" altLang="ko-KR" dirty="0"/>
                  <a:t>deployment efficiency(</a:t>
                </a:r>
                <a:r>
                  <a:rPr lang="ko-KR" altLang="en-US" dirty="0"/>
                  <a:t>배치 효율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BREMEN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main benefit</a:t>
                </a:r>
                <a:r>
                  <a:rPr lang="ko-KR" altLang="en-US" dirty="0"/>
                  <a:t>으로 주장</a:t>
                </a:r>
                <a:endParaRPr lang="en-US" altLang="ko-KR" dirty="0"/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:r>
                  <a:rPr lang="en-US" altLang="ko-KR" dirty="0"/>
                  <a:t>Deployment efficiency</a:t>
                </a:r>
                <a:r>
                  <a:rPr lang="ko-KR" altLang="en-US" dirty="0"/>
                  <a:t>는 주어진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train</a:t>
                </a:r>
                <a:r>
                  <a:rPr lang="ko-KR" altLang="en-US" dirty="0"/>
                  <a:t>하기 위해 사용되는 </a:t>
                </a:r>
                <a:r>
                  <a:rPr lang="en-US" altLang="ko-KR" dirty="0"/>
                  <a:t>distinct data-collection policies</a:t>
                </a:r>
                <a:r>
                  <a:rPr lang="ko-KR" altLang="en-US" dirty="0"/>
                  <a:t>의 수를 측정</a:t>
                </a:r>
                <a:endParaRPr lang="en-US" altLang="ko-KR" dirty="0"/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:r>
                  <a:rPr lang="en-US" altLang="ko-KR" dirty="0"/>
                  <a:t>Offline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RL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a single data-collection policy(i.e.,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로</a:t>
                </a:r>
                <a:r>
                  <a:rPr lang="en-US" altLang="ko-KR" dirty="0"/>
                  <a:t> one extreme of deployment efficiency</a:t>
                </a:r>
                <a:r>
                  <a:rPr lang="ko-KR" altLang="en-US" dirty="0"/>
                  <a:t>인 반면</a:t>
                </a:r>
                <a:r>
                  <a:rPr lang="en-US" altLang="ko-KR" dirty="0"/>
                  <a:t>, off-policy</a:t>
                </a:r>
                <a:r>
                  <a:rPr lang="ko-KR" altLang="en-US" dirty="0"/>
                  <a:t>나 </a:t>
                </a:r>
                <a:r>
                  <a:rPr lang="en-US" altLang="ko-KR" dirty="0"/>
                  <a:t>online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RL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opposite extreme with thousands or millions of different interactions with the environment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BREMEN</a:t>
                </a:r>
                <a:r>
                  <a:rPr lang="ko-KR" altLang="en-US" dirty="0"/>
                  <a:t>은 제한된  </a:t>
                </a:r>
                <a:r>
                  <a:rPr lang="en-US" altLang="ko-KR" dirty="0"/>
                  <a:t>deployment setting(</a:t>
                </a:r>
                <a:r>
                  <a:rPr lang="ko-KR" altLang="en-US" dirty="0"/>
                  <a:t>임의의 초기 </a:t>
                </a:r>
                <a:r>
                  <a:rPr lang="en-US" altLang="ko-KR" dirty="0"/>
                  <a:t>policy </a:t>
                </a:r>
                <a:r>
                  <a:rPr lang="ko-KR" altLang="en-US" dirty="0"/>
                  <a:t>연속적인</a:t>
                </a:r>
                <a:r>
                  <a:rPr lang="en-US" altLang="ko-KR" dirty="0"/>
                  <a:t> policies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5-10 deployments</a:t>
                </a:r>
                <a:r>
                  <a:rPr lang="ko-KR" altLang="en-US" dirty="0"/>
                  <a:t>에서 뽑을 때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에서 좋은 성능을 보임</a:t>
                </a:r>
                <a:endParaRPr lang="en-US" altLang="ko-KR" dirty="0"/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:r>
                  <a:rPr lang="ko-KR" altLang="en-US" dirty="0"/>
                  <a:t>다른 </a:t>
                </a:r>
                <a:r>
                  <a:rPr lang="en-US" altLang="ko-KR" dirty="0"/>
                  <a:t>offline RL </a:t>
                </a:r>
                <a:r>
                  <a:rPr lang="ko-KR" altLang="en-US" dirty="0"/>
                  <a:t>방법들을 연속적인 </a:t>
                </a:r>
                <a:r>
                  <a:rPr lang="en-US" altLang="ko-KR" dirty="0"/>
                  <a:t>deployments</a:t>
                </a:r>
                <a:r>
                  <a:rPr lang="ko-KR" altLang="en-US" dirty="0"/>
                  <a:t>에서 연속적으로 사용시 제한된 성능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832063"/>
              </a:xfrm>
              <a:prstGeom prst="rect">
                <a:avLst/>
              </a:prstGeom>
              <a:blipFill>
                <a:blip r:embed="rId2"/>
                <a:stretch>
                  <a:fillRect t="-535" r="-50" b="-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424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772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:r>
                  <a:rPr lang="ko-KR" altLang="en-US" dirty="0"/>
                  <a:t>하나의 단점은 </a:t>
                </a:r>
                <a:r>
                  <a:rPr lang="en-US" altLang="ko-KR" dirty="0"/>
                  <a:t>deployment efficiency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benchmark</a:t>
                </a:r>
                <a:r>
                  <a:rPr lang="ko-KR" altLang="en-US" dirty="0"/>
                  <a:t>가 없어서 얼마나 </a:t>
                </a:r>
                <a:r>
                  <a:rPr lang="ko-KR" altLang="en-US" dirty="0" err="1"/>
                  <a:t>좋은지</a:t>
                </a:r>
                <a:r>
                  <a:rPr lang="ko-KR" altLang="en-US" dirty="0"/>
                  <a:t> 측정불가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이후에</a:t>
                </a:r>
                <a:r>
                  <a:rPr lang="en-US" altLang="ko-KR" dirty="0"/>
                  <a:t>, Yu et al.</a:t>
                </a:r>
                <a:r>
                  <a:rPr lang="ko-KR" altLang="en-US" dirty="0"/>
                  <a:t>이 </a:t>
                </a:r>
                <a:r>
                  <a:rPr lang="en-US" altLang="ko-KR" b="1" dirty="0"/>
                  <a:t>dubbed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재녹음하다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더빙하다</a:t>
                </a:r>
                <a:r>
                  <a:rPr lang="en-US" altLang="ko-KR" dirty="0"/>
                  <a:t>) </a:t>
                </a:r>
                <a:r>
                  <a:rPr lang="en-US" altLang="ko-KR" b="1" dirty="0"/>
                  <a:t>Conservative Offline Model-Based policy Optimization(COMBO)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Model-based version of CQL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다음 </a:t>
                </a:r>
                <a:r>
                  <a:rPr lang="en-US" altLang="ko-KR" dirty="0"/>
                  <a:t>state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Gaussian distribution</a:t>
                </a:r>
                <a:r>
                  <a:rPr lang="ko-KR" altLang="en-US" dirty="0"/>
                  <a:t>으로써 하나의 </a:t>
                </a:r>
                <a:r>
                  <a:rPr lang="en-US" altLang="ko-KR" dirty="0"/>
                  <a:t>dynamics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을 학습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Maximum log-likelihood</a:t>
                </a:r>
                <a:r>
                  <a:rPr lang="ko-KR" altLang="en-US" dirty="0"/>
                  <a:t>를 통해 </a:t>
                </a:r>
                <a:r>
                  <a:rPr lang="en-US" altLang="ko-KR" dirty="0"/>
                  <a:t>reward</a:t>
                </a:r>
                <a:r>
                  <a:rPr lang="ko-KR" altLang="en-US" dirty="0"/>
                  <a:t>를 학습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학습된 </a:t>
                </a:r>
                <a:r>
                  <a:rPr lang="en-US" altLang="ko-KR" dirty="0"/>
                  <a:t>dynamics model</a:t>
                </a:r>
                <a:r>
                  <a:rPr lang="ko-KR" altLang="en-US" dirty="0"/>
                  <a:t>로부터 새로운 </a:t>
                </a:r>
                <a:r>
                  <a:rPr lang="en-US" altLang="ko-KR" dirty="0"/>
                  <a:t>MDP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acc>
                  </m:oMath>
                </a14:m>
                <a:r>
                  <a:rPr lang="ko-KR" altLang="en-US" dirty="0"/>
                  <a:t>을 유도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Policy evaluation step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</m:oMath>
                </a14:m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])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′~</m:t>
                        </m:r>
                        <m:sSubSup>
                          <m:sSubSupPr>
                            <m:ctrlP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  <m:sup>
                            <m:r>
                              <a:rPr lang="ko-KR" alt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sup>
                        </m:sSubSup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ℬ</m:t>
                                </m:r>
                              </m:e>
                            </m:acc>
                          </m:e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ℬ</m:t>
                                </m:r>
                              </m:e>
                            </m:acc>
                          </m:e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dirty="0"/>
                  <a:t> : sample-based Bellman operator</a:t>
                </a:r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:r>
                  <a:rPr lang="en-US" altLang="ko-KR" dirty="0"/>
                  <a:t>Bellman operator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endParaRPr lang="en-US" altLang="ko-KR" dirty="0"/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:r>
                  <a:rPr lang="en-US" altLang="ko-KR" dirty="0"/>
                  <a:t>Sample-based Bellman operator(drops the expectations)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acc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altLang="ko-KR" dirty="0"/>
                  <a:t> &amp;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′~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</a:t>
                </a: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위 식에서</a:t>
                </a:r>
                <a:r>
                  <a:rPr lang="ko-KR" altLang="en-US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ko-KR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sup>
                    </m:sSubSup>
                  </m:oMath>
                </a14:m>
                <a:r>
                  <a:rPr lang="ko-KR" altLang="en-US" dirty="0"/>
                  <a:t>만 </a:t>
                </a:r>
                <a:r>
                  <a:rPr lang="en-US" altLang="ko-KR" dirty="0"/>
                  <a:t>CQL evaluation step</a:t>
                </a:r>
                <a:r>
                  <a:rPr lang="ko-KR" altLang="en-US" dirty="0"/>
                  <a:t>에서 변화됨</a:t>
                </a:r>
                <a:endParaRPr lang="en-US" altLang="ko-KR" dirty="0"/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e>
                        </m:acc>
                      </m:sub>
                      <m:sup>
                        <m:r>
                          <a:rPr lang="ko-KR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e>
                        </m:acc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: discounted marginal state distribution when executing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in the learned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acc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ko-KR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𝑓𝑑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e>
                        </m:acc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: ratio of data points drawn from the offline dataset </a:t>
                </a:r>
                <a:r>
                  <a:rPr lang="en-US" altLang="ko-KR" u="sng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u="sng" dirty="0">
                    <a:solidFill>
                      <a:schemeClr val="tx1"/>
                    </a:solidFill>
                  </a:rPr>
                  <a:t>아마 여기서 </a:t>
                </a:r>
                <a14:m>
                  <m:oMath xmlns:m="http://schemas.openxmlformats.org/officeDocument/2006/math">
                    <m:r>
                      <a:rPr lang="en-US" altLang="ko-KR" i="1" u="sng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ko-KR" i="1" u="sng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u="sng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u="sng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u="sng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u="sng" dirty="0">
                    <a:solidFill>
                      <a:schemeClr val="tx1"/>
                    </a:solidFill>
                  </a:rPr>
                  <a:t>는 </a:t>
                </a:r>
                <a:r>
                  <a:rPr lang="en-US" altLang="ko-KR" u="sng" dirty="0">
                    <a:solidFill>
                      <a:schemeClr val="tx1"/>
                    </a:solidFill>
                  </a:rPr>
                  <a:t>offline dataset</a:t>
                </a:r>
                <a:r>
                  <a:rPr lang="ko-KR" altLang="en-US" u="sng" dirty="0">
                    <a:solidFill>
                      <a:schemeClr val="tx1"/>
                    </a:solidFill>
                  </a:rPr>
                  <a:t>의 </a:t>
                </a:r>
                <a:r>
                  <a:rPr lang="en-US" altLang="ko-KR" u="sng" dirty="0"/>
                  <a:t>distribution</a:t>
                </a:r>
                <a:r>
                  <a:rPr lang="ko-KR" altLang="en-US" u="sng" dirty="0"/>
                  <a:t>인 듯</a:t>
                </a:r>
                <a:r>
                  <a:rPr lang="en-US" altLang="ko-KR" u="sng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: the rollout distribution used with the learned model</a:t>
                </a:r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: </a:t>
                </a:r>
                <a:r>
                  <a:rPr lang="en-US" altLang="ko-KR" dirty="0"/>
                  <a:t>conservative</a:t>
                </a:r>
                <a:r>
                  <a:rPr lang="ko-KR" altLang="en-US" dirty="0"/>
                  <a:t>의 정도를 조정하는 </a:t>
                </a:r>
                <a:r>
                  <a:rPr lang="en-US" altLang="ko-KR" dirty="0"/>
                  <a:t>hyperparameter</a:t>
                </a:r>
                <a:r>
                  <a:rPr lang="ko-KR" altLang="en-US" dirty="0"/>
                  <a:t>로써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더 크면 </a:t>
                </a:r>
                <a:r>
                  <a:rPr lang="en-US" altLang="ko-KR" dirty="0"/>
                  <a:t>offline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에서 상대적으로 더 많은 </a:t>
                </a:r>
                <a:r>
                  <a:rPr lang="en-US" altLang="ko-KR" dirty="0"/>
                  <a:t>data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sample</a:t>
                </a:r>
                <a:r>
                  <a:rPr lang="ko-KR" altLang="en-US" dirty="0"/>
                  <a:t>하므로 더 보수적으로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를 추정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전체적으로 </a:t>
                </a:r>
                <a:r>
                  <a:rPr lang="en-US" altLang="ko-KR" dirty="0"/>
                  <a:t>model rollout</a:t>
                </a:r>
                <a:r>
                  <a:rPr lang="ko-KR" altLang="en-US" dirty="0"/>
                  <a:t>에서 오는 </a:t>
                </a:r>
                <a:r>
                  <a:rPr lang="en-US" altLang="ko-KR" dirty="0"/>
                  <a:t>state-action tuples</a:t>
                </a:r>
                <a:r>
                  <a:rPr lang="ko-KR" altLang="en-US" dirty="0"/>
                  <a:t>에 대한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를 누름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ko-KR" dirty="0"/>
                  <a:t>offline </a:t>
                </a:r>
                <a:r>
                  <a:rPr lang="ko-KR" altLang="en-US" dirty="0"/>
                  <a:t>출신은 반대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772431"/>
              </a:xfrm>
              <a:prstGeom prst="rect">
                <a:avLst/>
              </a:prstGeom>
              <a:blipFill>
                <a:blip r:embed="rId2"/>
                <a:stretch>
                  <a:fillRect t="-810" b="-4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418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67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:r>
                  <a:rPr lang="ko-KR" altLang="en-US" dirty="0"/>
                  <a:t>더욱이 </a:t>
                </a:r>
                <a:r>
                  <a:rPr lang="en-US" altLang="ko-KR" dirty="0"/>
                  <a:t>Yu et al.</a:t>
                </a:r>
                <a:r>
                  <a:rPr lang="ko-KR" altLang="en-US" dirty="0"/>
                  <a:t>은 이 </a:t>
                </a:r>
                <a:r>
                  <a:rPr lang="en-US" altLang="ko-KR" dirty="0"/>
                  <a:t>policy evaluation step</a:t>
                </a:r>
                <a:r>
                  <a:rPr lang="ko-KR" altLang="en-US" dirty="0"/>
                  <a:t>은 여전히 </a:t>
                </a:r>
                <a:r>
                  <a:rPr lang="en-US" altLang="ko-KR" dirty="0"/>
                  <a:t>true Q-function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lower bound</a:t>
                </a:r>
                <a:r>
                  <a:rPr lang="ko-KR" altLang="en-US" dirty="0"/>
                  <a:t>를 제공한다는 중요한 성질을 증명 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overestimated Q-values</a:t>
                </a:r>
                <a:r>
                  <a:rPr lang="ko-KR" altLang="en-US" dirty="0"/>
                  <a:t>로 인한 </a:t>
                </a:r>
                <a:r>
                  <a:rPr lang="en-US" altLang="ko-KR" dirty="0"/>
                  <a:t>OOD action</a:t>
                </a:r>
                <a:r>
                  <a:rPr lang="ko-KR" altLang="en-US" dirty="0"/>
                  <a:t>의 선택을 피할 수 있게 함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 err="1">
                    <a:solidFill>
                      <a:schemeClr val="tx1"/>
                    </a:solidFill>
                  </a:rPr>
                  <a:t>MOReL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과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MOPO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와 비교해서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COMBO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주된 장점은 종종 계산하는 것이 어렵거나 할 수 없는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model-based offline RL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접근의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uncertainty quantification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필요성을 없앤 것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만약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이</a:t>
                </a:r>
                <a:r>
                  <a:rPr lang="en-US" altLang="ko-KR" dirty="0"/>
                  <a:t> real data</a:t>
                </a:r>
                <a:r>
                  <a:rPr lang="ko-KR" altLang="en-US" dirty="0"/>
                  <a:t>와 다른 것을 만든다면 </a:t>
                </a:r>
                <a:r>
                  <a:rPr lang="en-US" altLang="ko-KR" dirty="0"/>
                  <a:t>Q-function</a:t>
                </a:r>
                <a:r>
                  <a:rPr lang="ko-KR" altLang="en-US" dirty="0"/>
                  <a:t>이 안 좋을 것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반대로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real data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와 구별이 불가할 정도로 좋은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이라면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</m:oMath>
                </a14:m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])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′~</m:t>
                        </m:r>
                        <m:sSubSup>
                          <m:sSubSupPr>
                            <m:ctrlP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  <m:sup>
                            <m:r>
                              <a:rPr lang="ko-KR" alt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sup>
                        </m:sSubSup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ℬ</m:t>
                                </m:r>
                              </m:e>
                            </m:acc>
                          </m:e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의 두 </a:t>
                </a:r>
                <a:r>
                  <a:rPr lang="en-US" altLang="ko-KR" dirty="0"/>
                  <a:t>terms</a:t>
                </a:r>
                <a:r>
                  <a:rPr lang="ko-KR" altLang="en-US" dirty="0"/>
                  <a:t>의 균형이 맞아야 함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 err="1">
                    <a:solidFill>
                      <a:schemeClr val="tx1"/>
                    </a:solidFill>
                  </a:rPr>
                  <a:t>Trabucco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et al.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은 이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regularization term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 </a:t>
                </a:r>
                <a:r>
                  <a:rPr lang="en-US" altLang="ko-KR" dirty="0"/>
                  <a:t>adversarial training</a:t>
                </a:r>
                <a:r>
                  <a:rPr lang="ko-KR" altLang="en-US" dirty="0"/>
                  <a:t>과 흡사하다고 주장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결국 우리를 속일만큼 좋은 </a:t>
                </a:r>
                <a:r>
                  <a:rPr lang="en-US" altLang="ko-KR" dirty="0"/>
                  <a:t>generator</a:t>
                </a:r>
                <a:r>
                  <a:rPr lang="ko-KR" altLang="en-US" dirty="0"/>
                  <a:t>를 가지길 희망하면서 </a:t>
                </a:r>
                <a:r>
                  <a:rPr lang="en-US" altLang="ko-KR" dirty="0"/>
                  <a:t>OOD data</a:t>
                </a:r>
                <a:r>
                  <a:rPr lang="ko-KR" altLang="en-US" dirty="0"/>
                  <a:t>를 처벌</a:t>
                </a:r>
                <a:endParaRPr lang="en-US" altLang="ko-KR" dirty="0"/>
              </a:p>
              <a:p>
                <a:pPr marL="857250" lvl="1" indent="-400050">
                  <a:buFont typeface="+mj-lt"/>
                  <a:buAutoNum type="alphaUcPeriod" startAt="6"/>
                </a:pPr>
                <a:r>
                  <a:rPr lang="en-US" altLang="ko-KR" dirty="0"/>
                  <a:t>One-step Methods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One-step </a:t>
                </a:r>
                <a:r>
                  <a:rPr lang="ko-KR" altLang="en-US" dirty="0"/>
                  <a:t>방법은 간단함과 효과성 덕분에 </a:t>
                </a:r>
                <a:r>
                  <a:rPr lang="en-US" altLang="ko-KR" dirty="0"/>
                  <a:t>offline RL</a:t>
                </a:r>
                <a:r>
                  <a:rPr lang="ko-KR" altLang="en-US" dirty="0"/>
                  <a:t>에서의 미래가 밝음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 err="1"/>
                  <a:t>Brandfonbrener</a:t>
                </a:r>
                <a:r>
                  <a:rPr lang="en-US" altLang="ko-KR" dirty="0"/>
                  <a:t> et al.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one-step framework</a:t>
                </a:r>
                <a:r>
                  <a:rPr lang="ko-KR" altLang="en-US" dirty="0"/>
                  <a:t>를 제안했고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여러 </a:t>
                </a:r>
                <a:r>
                  <a:rPr lang="en-US" altLang="ko-KR" dirty="0"/>
                  <a:t>policy improvement operators</a:t>
                </a:r>
                <a:r>
                  <a:rPr lang="ko-KR" altLang="en-US" dirty="0"/>
                  <a:t>에 대해 실험하여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궁극적으로 몇가지 </a:t>
                </a:r>
                <a:r>
                  <a:rPr lang="en-US" altLang="ko-KR" dirty="0" err="1"/>
                  <a:t>OpenAI’s</a:t>
                </a:r>
                <a:r>
                  <a:rPr lang="en-US" altLang="ko-KR" dirty="0"/>
                  <a:t> gym </a:t>
                </a:r>
                <a:r>
                  <a:rPr lang="ko-KR" altLang="en-US" dirty="0"/>
                  <a:t>환경에서</a:t>
                </a:r>
                <a:r>
                  <a:rPr lang="en-US" altLang="ko-KR" dirty="0"/>
                  <a:t> multi-step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iterative </a:t>
                </a:r>
                <a:r>
                  <a:rPr lang="ko-KR" altLang="en-US" dirty="0"/>
                  <a:t>방법을 앞서는 것을 보임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그들은 굉장히 약한 </a:t>
                </a:r>
                <a:r>
                  <a:rPr lang="en-US" altLang="ko-KR" dirty="0"/>
                  <a:t>regularization</a:t>
                </a:r>
                <a:r>
                  <a:rPr lang="ko-KR" altLang="en-US" dirty="0"/>
                  <a:t>을 사용하여 </a:t>
                </a:r>
                <a:r>
                  <a:rPr lang="en-US" altLang="ko-KR" dirty="0"/>
                  <a:t>function approximators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Q-function</a:t>
                </a:r>
                <a:r>
                  <a:rPr lang="ko-KR" altLang="en-US" dirty="0"/>
                  <a:t>에 자유롭게 맞출 수 있게 함을 성공의 주 원인으로 분석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그들의 실험 중</a:t>
                </a:r>
                <a:r>
                  <a:rPr lang="en-US" altLang="ko-KR" dirty="0"/>
                  <a:t>, multi-step </a:t>
                </a:r>
                <a:r>
                  <a:rPr lang="ko-KR" altLang="en-US" dirty="0"/>
                  <a:t>방법들이 학습하는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에 충분한 제약을 주지 못하는 </a:t>
                </a:r>
                <a:r>
                  <a:rPr lang="en-US" altLang="ko-KR" dirty="0"/>
                  <a:t>low regularization weight</a:t>
                </a:r>
                <a:r>
                  <a:rPr lang="ko-KR" altLang="en-US" dirty="0"/>
                  <a:t>을 사용했을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학습 시 발산하는 것을 보임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Multi-step</a:t>
                </a:r>
                <a:r>
                  <a:rPr lang="ko-KR" altLang="en-US" dirty="0"/>
                  <a:t> 방법들은 그들이 발산하지 않는 선에서 가장 작은 </a:t>
                </a:r>
                <a:r>
                  <a:rPr lang="en-US" altLang="ko-KR" dirty="0"/>
                  <a:t>regularization weight</a:t>
                </a:r>
                <a:r>
                  <a:rPr lang="ko-KR" altLang="en-US" dirty="0"/>
                  <a:t>를 사용했을 때 가장 좋은 성능을 보임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Regularization</a:t>
                </a:r>
                <a:r>
                  <a:rPr lang="ko-KR" altLang="en-US" dirty="0"/>
                  <a:t>의 증가는 </a:t>
                </a:r>
                <a:r>
                  <a:rPr lang="en-US" altLang="ko-KR" dirty="0"/>
                  <a:t>algorithm</a:t>
                </a:r>
                <a:r>
                  <a:rPr lang="ko-KR" altLang="en-US" dirty="0"/>
                  <a:t>을 더 </a:t>
                </a:r>
                <a:r>
                  <a:rPr lang="ko-KR" altLang="en-US" dirty="0" err="1"/>
                  <a:t>안정화시키지만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의 결과가 너무 보수적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그러나 저자들은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suboptimal behavior</a:t>
                </a:r>
                <a:r>
                  <a:rPr lang="ko-KR" altLang="en-US" dirty="0"/>
                  <a:t>가 많거나</a:t>
                </a:r>
                <a:r>
                  <a:rPr lang="en-US" altLang="ko-KR" dirty="0"/>
                  <a:t>, state-action space</a:t>
                </a:r>
                <a:r>
                  <a:rPr lang="ko-KR" altLang="en-US" dirty="0"/>
                  <a:t>를 대부분 포함하고 있을 때 </a:t>
                </a:r>
                <a:r>
                  <a:rPr lang="en-US" altLang="ko-KR" dirty="0"/>
                  <a:t>one-step </a:t>
                </a:r>
                <a:r>
                  <a:rPr lang="ko-KR" altLang="en-US" dirty="0"/>
                  <a:t>방법이 </a:t>
                </a:r>
                <a:r>
                  <a:rPr lang="en-US" altLang="ko-KR" dirty="0"/>
                  <a:t>multi-step </a:t>
                </a:r>
                <a:r>
                  <a:rPr lang="ko-KR" altLang="en-US" dirty="0"/>
                  <a:t>방법보다 성능이 좋지 않음을 보임</a:t>
                </a:r>
                <a:endParaRPr lang="en-US" altLang="ko-K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679264"/>
              </a:xfrm>
              <a:prstGeom prst="rect">
                <a:avLst/>
              </a:prstGeom>
              <a:blipFill>
                <a:blip r:embed="rId2"/>
                <a:stretch>
                  <a:fillRect t="-821" r="-250" b="-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408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44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이 경우</a:t>
                </a:r>
                <a:r>
                  <a:rPr lang="en-US" altLang="ko-KR" dirty="0"/>
                  <a:t>, multi-step </a:t>
                </a:r>
                <a:r>
                  <a:rPr lang="ko-KR" altLang="en-US" dirty="0"/>
                  <a:t>방법은 계속되는 </a:t>
                </a:r>
                <a:r>
                  <a:rPr lang="en-US" altLang="ko-KR" dirty="0"/>
                  <a:t>error exploitation</a:t>
                </a:r>
                <a:r>
                  <a:rPr lang="ko-KR" altLang="en-US" dirty="0"/>
                  <a:t>에 그렇게 고통받지 않고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일반적으로 </a:t>
                </a:r>
                <a:r>
                  <a:rPr lang="en-US" altLang="ko-KR" dirty="0"/>
                  <a:t>one-step </a:t>
                </a:r>
                <a:r>
                  <a:rPr lang="ko-KR" altLang="en-US" dirty="0"/>
                  <a:t>방법보다 좋은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의 결과를 얻음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저자들은 전통적인 </a:t>
                </a:r>
                <a:r>
                  <a:rPr lang="en-US" altLang="ko-KR" dirty="0"/>
                  <a:t>policy evaluation objective, minimizing the Bellman error,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비슷한 </a:t>
                </a:r>
                <a:r>
                  <a:rPr lang="en-US" altLang="ko-KR" dirty="0"/>
                  <a:t>exponentiated advantage estimates with maximum log-likelihood in the policy improvement step</a:t>
                </a:r>
                <a:r>
                  <a:rPr lang="ko-KR" altLang="en-US" dirty="0"/>
                  <a:t>을 이용하여 </a:t>
                </a:r>
                <a:r>
                  <a:rPr lang="en-US" altLang="ko-KR" dirty="0"/>
                  <a:t>best results</a:t>
                </a:r>
                <a:r>
                  <a:rPr lang="ko-KR" altLang="en-US" dirty="0"/>
                  <a:t>를 얻음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그 이후에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Kostrikov</a:t>
                </a:r>
                <a:r>
                  <a:rPr lang="en-US" altLang="ko-KR" dirty="0"/>
                  <a:t> et la.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a novel one-step method </a:t>
                </a:r>
                <a:r>
                  <a:rPr lang="en-US" altLang="ko-KR" b="1" dirty="0"/>
                  <a:t>dubbed Implicit Q-Learning(IQL)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Policy evaluation step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target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actions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얻은</a:t>
                </a:r>
                <a:r>
                  <a:rPr lang="en-US" altLang="ko-KR" dirty="0"/>
                  <a:t> Q-function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update</a:t>
                </a:r>
                <a:r>
                  <a:rPr lang="ko-KR" altLang="en-US" dirty="0"/>
                  <a:t>하는 것이 아닌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function approximator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target</a:t>
                </a:r>
                <a:r>
                  <a:rPr lang="ko-KR" altLang="en-US" dirty="0"/>
                  <a:t>으로 함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More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critically,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minimize</a:t>
                </a:r>
                <a:r>
                  <a:rPr lang="ko-KR" altLang="en-US" dirty="0"/>
                  <a:t>하고 싶은 </a:t>
                </a:r>
                <a:r>
                  <a:rPr lang="en-US" altLang="ko-KR" dirty="0"/>
                  <a:t>state-value objective</a:t>
                </a:r>
                <a:r>
                  <a:rPr lang="ko-KR" altLang="en-US" dirty="0"/>
                  <a:t>는 다음과 같이 표현됨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))]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dirty="0"/>
                  <a:t> : any error measure</a:t>
                </a:r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:r>
                  <a:rPr lang="ko-KR" altLang="en-US" dirty="0"/>
                  <a:t>만약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ko-KR" altLang="en-US" dirty="0"/>
                  <a:t>을 </a:t>
                </a:r>
                <a:r>
                  <a:rPr lang="en-US" altLang="ko-KR" dirty="0"/>
                  <a:t>MSE loss</a:t>
                </a:r>
                <a:r>
                  <a:rPr lang="ko-KR" altLang="en-US" dirty="0"/>
                  <a:t>로 사용한다면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수렴하며</a:t>
                </a:r>
                <a:r>
                  <a:rPr lang="en-US" altLang="ko-KR" dirty="0"/>
                  <a:t>, Bellman equations for action value function</a:t>
                </a:r>
                <a:r>
                  <a:rPr lang="ko-KR" altLang="en-US" dirty="0"/>
                  <a:t>을 만족함</a:t>
                </a:r>
                <a:endParaRPr lang="en-US" altLang="ko-KR" dirty="0"/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:r>
                  <a:rPr lang="ko-KR" altLang="en-US" dirty="0"/>
                  <a:t>하지만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이상적으로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/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수렴하는 </a:t>
                </a:r>
                <a:r>
                  <a:rPr lang="en-US" altLang="ko-KR" dirty="0"/>
                  <a:t>Bellman optimality equation</a:t>
                </a:r>
                <a:r>
                  <a:rPr lang="ko-KR" altLang="en-US" dirty="0"/>
                  <a:t>을 바람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en-US" altLang="ko-KR" dirty="0" err="1"/>
                  <a:t>Kostrikov</a:t>
                </a:r>
                <a:r>
                  <a:rPr lang="en-US" altLang="ko-KR" dirty="0"/>
                  <a:t> et al.</a:t>
                </a:r>
                <a:r>
                  <a:rPr lang="ko-KR" altLang="en-US" dirty="0"/>
                  <a:t>은 바로 위 논의를 위해서 다음과 같은 </a:t>
                </a:r>
                <a:r>
                  <a:rPr lang="en-US" altLang="ko-KR" dirty="0" err="1"/>
                  <a:t>expectile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분위수</a:t>
                </a:r>
                <a:r>
                  <a:rPr lang="ko-KR" altLang="en-US" dirty="0"/>
                  <a:t> 측정기</a:t>
                </a:r>
                <a:r>
                  <a:rPr lang="en-US" altLang="ko-KR" dirty="0"/>
                  <a:t>) regression loss</a:t>
                </a:r>
                <a:r>
                  <a:rPr lang="ko-KR" altLang="en-US" dirty="0"/>
                  <a:t>를 제시</a:t>
                </a:r>
                <a:endParaRPr lang="en-US" altLang="ko-KR" dirty="0"/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data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support</a:t>
                </a:r>
                <a:r>
                  <a:rPr lang="ko-KR" altLang="en-US" dirty="0"/>
                  <a:t>안의 </a:t>
                </a:r>
                <a:r>
                  <a:rPr lang="en-US" altLang="ko-KR" dirty="0"/>
                  <a:t>actions</a:t>
                </a:r>
                <a:r>
                  <a:rPr lang="ko-KR" altLang="en-US" dirty="0"/>
                  <a:t>로부터의 최대 </a:t>
                </a:r>
                <a:r>
                  <a:rPr lang="en-US" altLang="ko-KR" dirty="0"/>
                  <a:t>value</a:t>
                </a:r>
                <a:r>
                  <a:rPr lang="ko-KR" altLang="en-US" dirty="0"/>
                  <a:t>로 생각할 수 있도록</a:t>
                </a:r>
                <a:endParaRPr lang="en-US" altLang="ko-KR" dirty="0"/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altLang="ko-KR" dirty="0"/>
                  <a:t> : positive error</a:t>
                </a:r>
                <a:r>
                  <a:rPr lang="ko-KR" altLang="en-US" dirty="0"/>
                  <a:t>보다 </a:t>
                </a:r>
                <a:r>
                  <a:rPr lang="en-US" altLang="ko-KR" dirty="0"/>
                  <a:t>negative error</a:t>
                </a:r>
                <a:r>
                  <a:rPr lang="ko-KR" altLang="en-US" dirty="0"/>
                  <a:t>를 얼마나 처벌할 것인지에 대한 </a:t>
                </a:r>
                <a:r>
                  <a:rPr lang="en-US" altLang="ko-KR" dirty="0"/>
                  <a:t>parameter</a:t>
                </a:r>
              </a:p>
              <a:p>
                <a:pPr marL="2686050" lvl="5" indent="-400050">
                  <a:buFont typeface="맑은 고딕" panose="020B0503020000020004" pitchFamily="50" charset="-127"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보다 크게 만들기 위해 설계된 </a:t>
                </a:r>
                <a:r>
                  <a:rPr lang="en-US" altLang="ko-KR" dirty="0"/>
                  <a:t>loss term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444969"/>
              </a:xfrm>
              <a:prstGeom prst="rect">
                <a:avLst/>
              </a:prstGeom>
              <a:blipFill>
                <a:blip r:embed="rId2"/>
                <a:stretch>
                  <a:fillRect t="-473" r="-400" b="-1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104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907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이 방법은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에 있는 </a:t>
                </a:r>
                <a:r>
                  <a:rPr lang="en-US" altLang="ko-KR" dirty="0"/>
                  <a:t>states &amp; action</a:t>
                </a:r>
                <a:r>
                  <a:rPr lang="ko-KR" altLang="en-US" dirty="0"/>
                  <a:t>으로 학습하기 때문에 </a:t>
                </a:r>
                <a:r>
                  <a:rPr lang="en-US" altLang="ko-KR" dirty="0"/>
                  <a:t>OOD action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overestimating Q values</a:t>
                </a:r>
                <a:r>
                  <a:rPr lang="ko-KR" altLang="en-US" dirty="0"/>
                  <a:t>는 걱정하지 않아도 됨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본질적으로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임의의 </a:t>
                </a:r>
                <a:r>
                  <a:rPr lang="en-US" altLang="ko-KR" dirty="0"/>
                  <a:t>state s</a:t>
                </a:r>
                <a:r>
                  <a:rPr lang="ko-KR" altLang="en-US" dirty="0"/>
                  <a:t>에서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방법은 우리가 </a:t>
                </a:r>
                <a:r>
                  <a:rPr lang="en-US" altLang="ko-KR" dirty="0"/>
                  <a:t>in-distribution</a:t>
                </a:r>
                <a:r>
                  <a:rPr lang="ko-KR" altLang="en-US" dirty="0"/>
                  <a:t>에서 봤던 비슷한 </a:t>
                </a:r>
                <a:r>
                  <a:rPr lang="en-US" altLang="ko-KR" dirty="0"/>
                  <a:t>states</a:t>
                </a:r>
                <a:r>
                  <a:rPr lang="ko-KR" altLang="en-US" dirty="0"/>
                  <a:t>에서의 </a:t>
                </a:r>
                <a:r>
                  <a:rPr lang="en-US" altLang="ko-KR" dirty="0"/>
                  <a:t>best actions</a:t>
                </a:r>
                <a:r>
                  <a:rPr lang="ko-KR" altLang="en-US" dirty="0"/>
                  <a:t>로 회귀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Policy improvement step</a:t>
                </a:r>
                <a:r>
                  <a:rPr lang="ko-KR" altLang="en-US" dirty="0"/>
                  <a:t>에서는</a:t>
                </a:r>
                <a:r>
                  <a:rPr lang="en-US" altLang="ko-KR" dirty="0"/>
                  <a:t>, AWR</a:t>
                </a:r>
                <a:r>
                  <a:rPr lang="ko-KR" altLang="en-US" dirty="0"/>
                  <a:t>과 비슷한 </a:t>
                </a:r>
                <a:r>
                  <a:rPr lang="en-US" altLang="ko-KR" dirty="0"/>
                  <a:t>exponentiated advantage weights</a:t>
                </a:r>
                <a:r>
                  <a:rPr lang="ko-KR" altLang="en-US" dirty="0"/>
                  <a:t>를 사용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 err="1"/>
                  <a:t>Brandfonbrener</a:t>
                </a:r>
                <a:r>
                  <a:rPr lang="ko-KR" altLang="en-US" dirty="0"/>
                  <a:t>가 제안한 </a:t>
                </a:r>
                <a:r>
                  <a:rPr lang="en-US" altLang="ko-KR" dirty="0"/>
                  <a:t>One-step method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IQL</a:t>
                </a:r>
                <a:r>
                  <a:rPr lang="ko-KR" altLang="en-US" dirty="0"/>
                  <a:t>의 주요 다른 점은 </a:t>
                </a:r>
                <a:r>
                  <a:rPr lang="en-US" altLang="ko-KR" dirty="0"/>
                  <a:t>IQL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iterative dynamic programming</a:t>
                </a:r>
                <a:r>
                  <a:rPr lang="ko-KR" altLang="en-US" dirty="0"/>
                  <a:t>을 수행한다는 것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Policy evaluation step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value update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Bellman optimality equations</a:t>
                </a:r>
                <a:r>
                  <a:rPr lang="ko-KR" altLang="en-US" dirty="0"/>
                  <a:t>에 기반하므로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의 발전을 얻음 </a:t>
                </a:r>
                <a:r>
                  <a:rPr lang="en-US" altLang="ko-KR" u="sng" dirty="0"/>
                  <a:t>(survey</a:t>
                </a:r>
                <a:r>
                  <a:rPr lang="ko-KR" altLang="en-US" u="sng" dirty="0"/>
                  <a:t>에서는 </a:t>
                </a:r>
                <a:r>
                  <a:rPr lang="en-US" altLang="ko-KR" u="sng" dirty="0"/>
                  <a:t>behavioral policy</a:t>
                </a:r>
                <a:r>
                  <a:rPr lang="ko-KR" altLang="en-US" u="sng" dirty="0"/>
                  <a:t>를 </a:t>
                </a:r>
                <a:r>
                  <a:rPr lang="en-US" altLang="ko-KR" u="sng" dirty="0"/>
                  <a:t>improve</a:t>
                </a:r>
                <a:r>
                  <a:rPr lang="ko-KR" altLang="en-US" u="sng" dirty="0"/>
                  <a:t>한다고 되어 있는데</a:t>
                </a:r>
                <a:r>
                  <a:rPr lang="en-US" altLang="ko-KR" u="sng" dirty="0"/>
                  <a:t>, </a:t>
                </a:r>
                <a:r>
                  <a:rPr lang="ko-KR" altLang="en-US" u="sng" dirty="0"/>
                  <a:t>해당 논문에서는 </a:t>
                </a:r>
                <a:r>
                  <a:rPr lang="en-US" altLang="ko-KR" u="sng" dirty="0"/>
                  <a:t>Q-function</a:t>
                </a:r>
                <a:r>
                  <a:rPr lang="ko-KR" altLang="en-US" u="sng" dirty="0"/>
                  <a:t>이 수렴한 후</a:t>
                </a:r>
                <a:r>
                  <a:rPr lang="en-US" altLang="ko-KR" u="sng" dirty="0"/>
                  <a:t>, behavior policy</a:t>
                </a:r>
                <a:r>
                  <a:rPr lang="ko-KR" altLang="en-US" u="sng" dirty="0"/>
                  <a:t>를 </a:t>
                </a:r>
                <a:r>
                  <a:rPr lang="en-US" altLang="ko-KR" u="sng" dirty="0"/>
                  <a:t>cloning</a:t>
                </a:r>
                <a:r>
                  <a:rPr lang="ko-KR" altLang="en-US" u="sng" dirty="0"/>
                  <a:t>한다고 되어있음</a:t>
                </a:r>
                <a:r>
                  <a:rPr lang="en-US" altLang="ko-KR" u="sng" dirty="0"/>
                  <a:t>)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실제로</a:t>
                </a:r>
                <a:r>
                  <a:rPr lang="en-US" altLang="ko-KR" dirty="0"/>
                  <a:t>, IQL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D4RL benchmark</a:t>
                </a:r>
                <a:r>
                  <a:rPr lang="ko-KR" altLang="en-US" dirty="0"/>
                  <a:t>에서 최근까지 가장 성공적인 방법이며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AntMaze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Adroit</a:t>
                </a:r>
                <a:r>
                  <a:rPr lang="ko-KR" altLang="en-US" dirty="0"/>
                  <a:t>까지 다양하고 복잡한 여러 영역에서 좋고 </a:t>
                </a:r>
                <a:r>
                  <a:rPr lang="ko-KR" altLang="en-US" dirty="0" err="1"/>
                  <a:t>믿을만한</a:t>
                </a:r>
                <a:r>
                  <a:rPr lang="ko-KR" altLang="en-US" dirty="0"/>
                  <a:t> 성과를 얻음</a:t>
                </a:r>
                <a:endParaRPr lang="en-US" altLang="ko-KR" dirty="0"/>
              </a:p>
              <a:p>
                <a:pPr marL="857250" lvl="1" indent="-400050">
                  <a:buFont typeface="+mj-lt"/>
                  <a:buAutoNum type="alphaUcPeriod" startAt="7"/>
                </a:pPr>
                <a:r>
                  <a:rPr lang="en-US" altLang="ko-KR" dirty="0"/>
                  <a:t>Imitation Learning</a:t>
                </a:r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대부분의 </a:t>
                </a:r>
                <a:r>
                  <a:rPr lang="en-US" altLang="ko-KR" dirty="0"/>
                  <a:t>imitation learning </a:t>
                </a:r>
                <a:r>
                  <a:rPr lang="ko-KR" altLang="en-US" dirty="0"/>
                  <a:t>방법들은 결국 전통적인 </a:t>
                </a:r>
                <a:r>
                  <a:rPr lang="en-US" altLang="ko-KR" dirty="0"/>
                  <a:t>supervised regression loss</a:t>
                </a:r>
                <a:r>
                  <a:rPr lang="ko-KR" altLang="en-US" dirty="0"/>
                  <a:t>를 적용하기 위해 </a:t>
                </a:r>
                <a:r>
                  <a:rPr lang="en-US" altLang="ko-KR" dirty="0"/>
                  <a:t>suboptimal behavior</a:t>
                </a:r>
                <a:r>
                  <a:rPr lang="ko-KR" altLang="en-US" dirty="0"/>
                  <a:t>를 걸러내는 데에 관심이 있음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Chen et al.</a:t>
                </a:r>
                <a:r>
                  <a:rPr lang="ko-KR" altLang="en-US" dirty="0"/>
                  <a:t>은 </a:t>
                </a:r>
                <a:r>
                  <a:rPr lang="en-US" altLang="ko-KR" b="1" dirty="0"/>
                  <a:t>Best-Action Imitation Learning(BAIL)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방법을 제안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Value 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맞추고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학습 시 </a:t>
                </a:r>
                <a:r>
                  <a:rPr lang="en-US" altLang="ko-KR" dirty="0"/>
                  <a:t>best action</a:t>
                </a:r>
                <a:r>
                  <a:rPr lang="ko-KR" altLang="en-US" dirty="0"/>
                  <a:t>을 고르기 위해 사용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dataset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ko-KR" altLang="en-US" dirty="0"/>
                  <a:t> 상계의 근사</a:t>
                </a:r>
                <a:r>
                  <a:rPr lang="en-US" altLang="ko-KR" u="sng" dirty="0"/>
                  <a:t>(the approximate upper envelope of dataset </a:t>
                </a:r>
                <a14:m>
                  <m:oMath xmlns:m="http://schemas.openxmlformats.org/officeDocument/2006/math">
                    <m:r>
                      <a:rPr lang="ko-KR" altLang="en-US" i="1" u="sng">
                        <a:latin typeface="Cambria Math" panose="02040503050406030204" pitchFamily="18" charset="0"/>
                      </a:rPr>
                      <m:t>𝒟</m:t>
                    </m:r>
                    <m:r>
                      <a:rPr lang="ko-KR" altLang="en-US" i="1" u="sng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u="sng" dirty="0" err="1"/>
                  <a:t>으로</a:t>
                </a:r>
                <a:r>
                  <a:rPr lang="ko-KR" altLang="en-US" u="sng" dirty="0"/>
                  <a:t> 표기됨</a:t>
                </a:r>
                <a:r>
                  <a:rPr lang="en-US" altLang="ko-KR" u="sng" dirty="0"/>
                  <a:t>..</a:t>
                </a:r>
                <a:r>
                  <a:rPr lang="ko-KR" altLang="en-US" u="sng" dirty="0"/>
                  <a:t> 위를 포장하는 </a:t>
                </a:r>
                <a:r>
                  <a:rPr lang="ko-KR" altLang="en-US" u="sng" dirty="0" err="1"/>
                  <a:t>함수같은거</a:t>
                </a:r>
                <a:r>
                  <a:rPr lang="en-US" altLang="ko-KR" u="sng" dirty="0"/>
                  <a:t>)</a:t>
                </a:r>
                <a:r>
                  <a:rPr lang="ko-KR" altLang="en-US" dirty="0"/>
                  <a:t>에 맞춤으로써</a:t>
                </a:r>
                <a:r>
                  <a:rPr lang="en-US" altLang="ko-KR" dirty="0"/>
                  <a:t>, Bellman optimality equations</a:t>
                </a:r>
                <a:r>
                  <a:rPr lang="ko-KR" altLang="en-US" dirty="0"/>
                  <a:t>를 만족시키는 </a:t>
                </a:r>
                <a:r>
                  <a:rPr lang="en-US" altLang="ko-KR" dirty="0"/>
                  <a:t>optimal value function</a:t>
                </a:r>
                <a:r>
                  <a:rPr lang="ko-KR" altLang="en-US" dirty="0"/>
                  <a:t>을 근사할 수 있음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끝으로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저자들은 다음 </a:t>
                </a:r>
                <a:r>
                  <a:rPr lang="en-US" altLang="ko-KR" dirty="0"/>
                  <a:t>objective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minimization</a:t>
                </a:r>
                <a:r>
                  <a:rPr lang="ko-KR" altLang="en-US" dirty="0"/>
                  <a:t>을 제안</a:t>
                </a:r>
                <a:endParaRPr lang="en-US" altLang="ko-KR" dirty="0"/>
              </a:p>
              <a:p>
                <a:pPr marL="2228850" lvl="4" indent="-4000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∙)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</m:e>
                    </m:nary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  <m:sup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907917"/>
              </a:xfrm>
              <a:prstGeom prst="rect">
                <a:avLst/>
              </a:prstGeom>
              <a:blipFill>
                <a:blip r:embed="rId2"/>
                <a:stretch>
                  <a:fillRect t="-441" r="-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76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1789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28850" lvl="4" indent="-40005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직관적으로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두면</a:t>
                </a:r>
                <a:r>
                  <a:rPr lang="en-US" altLang="ko-KR" dirty="0"/>
                  <a:t>, value function</a:t>
                </a:r>
                <a:r>
                  <a:rPr lang="ko-KR" altLang="en-US" dirty="0"/>
                  <a:t>이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upper envelope</a:t>
                </a:r>
                <a:r>
                  <a:rPr lang="ko-KR" altLang="en-US" dirty="0"/>
                  <a:t>을 추정할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좋은 </a:t>
                </a:r>
                <a:r>
                  <a:rPr lang="en-US" altLang="ko-KR" dirty="0"/>
                  <a:t>return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로부터 멀리 떨어지는 것을 더 강하게 처벌</a:t>
                </a:r>
                <a:r>
                  <a:rPr lang="en-US" altLang="ko-KR" dirty="0"/>
                  <a:t> </a:t>
                </a:r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맞추고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ko-KR" altLang="en-US" dirty="0"/>
                  <a:t>를 선택한 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저자들은 </a:t>
                </a:r>
                <a:r>
                  <a:rPr lang="en-US" altLang="ko-KR" dirty="0"/>
                  <a:t>0.25)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𝜌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을 만족하는 </a:t>
                </a:r>
                <a:r>
                  <a:rPr lang="en-US" altLang="ko-KR" dirty="0"/>
                  <a:t>state-action pairs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추출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마지막으로 </a:t>
                </a:r>
                <a:r>
                  <a:rPr lang="en-US" altLang="ko-KR" dirty="0"/>
                  <a:t>filtered state-action pairs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BC(behavior cloning)</a:t>
                </a:r>
                <a:r>
                  <a:rPr lang="ko-KR" altLang="en-US" dirty="0"/>
                  <a:t>를 통해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학습하는 데 사용</a:t>
                </a:r>
                <a:endParaRPr lang="en-US" altLang="ko-KR" dirty="0"/>
              </a:p>
              <a:p>
                <a:pPr marL="1314450" lvl="2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Siegel et al.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Advantage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1789914"/>
              </a:xfrm>
              <a:prstGeom prst="rect">
                <a:avLst/>
              </a:prstGeom>
              <a:blipFill>
                <a:blip r:embed="rId2"/>
                <a:stretch>
                  <a:fillRect t="-1701" b="-44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03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1999" cy="6801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Policy</a:t>
                </a:r>
                <a:r>
                  <a:rPr lang="ko-KR" altLang="en-US" dirty="0"/>
                  <a:t>가 주어졌을 때</a:t>
                </a:r>
                <a:r>
                  <a:rPr lang="en-US" altLang="ko-KR" dirty="0"/>
                  <a:t>, trajectory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probability density function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Markov property</a:t>
                </a:r>
                <a:r>
                  <a:rPr lang="ko-KR" altLang="en-US" dirty="0"/>
                  <a:t>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오직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/>
                  <a:t>만 영향을 받는 것을 의미</a:t>
                </a:r>
                <a:endParaRPr lang="en-US" altLang="ko-KR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하지만 대부분의 경우 현재 </a:t>
                </a:r>
                <a:r>
                  <a:rPr lang="en-US" altLang="ko-KR" dirty="0"/>
                  <a:t>state</a:t>
                </a:r>
                <a:r>
                  <a:rPr lang="ko-KR" altLang="en-US" dirty="0"/>
                  <a:t>를 아는 것이 아닌 어떤 관측을 하게 되므로 </a:t>
                </a:r>
                <a:r>
                  <a:rPr lang="en-US" altLang="ko-KR" dirty="0"/>
                  <a:t>fully-observable</a:t>
                </a:r>
                <a:r>
                  <a:rPr lang="ko-KR" altLang="en-US" dirty="0"/>
                  <a:t>하지 않은 </a:t>
                </a:r>
                <a:r>
                  <a:rPr lang="en-US" altLang="ko-KR" dirty="0"/>
                  <a:t>partially-observable MDP</a:t>
                </a:r>
                <a:r>
                  <a:rPr lang="ko-KR" altLang="en-US" dirty="0"/>
                  <a:t>를 생각하는 것이 실생활에 더 알맞음</a:t>
                </a:r>
                <a:endParaRPr lang="en-US" altLang="ko-KR" dirty="0"/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Partially-observable MDP(POMDP)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8-tuple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marL="2628900" lvl="5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/>
                  <a:t> observation space</a:t>
                </a:r>
              </a:p>
              <a:p>
                <a:pPr marL="2628900" lvl="5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): emission(</a:t>
                </a:r>
                <a:r>
                  <a:rPr lang="ko-KR" altLang="en-US" dirty="0"/>
                  <a:t>방사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배기</a:t>
                </a:r>
                <a:r>
                  <a:rPr lang="en-US" altLang="ko-KR" dirty="0"/>
                  <a:t>) function</a:t>
                </a:r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이 세팅에서는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찾는것이</a:t>
                </a:r>
                <a:r>
                  <a:rPr lang="ko-KR" altLang="en-US" dirty="0"/>
                  <a:t> 목적</a:t>
                </a:r>
                <a:endParaRPr lang="en-US" altLang="ko-KR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대부분의 </a:t>
                </a:r>
                <a:r>
                  <a:rPr lang="en-US" altLang="ko-KR" dirty="0"/>
                  <a:t>offline RL</a:t>
                </a:r>
                <a:r>
                  <a:rPr lang="ko-KR" altLang="en-US" dirty="0"/>
                  <a:t>에서는 </a:t>
                </a:r>
                <a:r>
                  <a:rPr lang="en-US" altLang="ko-KR" dirty="0"/>
                  <a:t>POMDP</a:t>
                </a:r>
                <a:r>
                  <a:rPr lang="ko-KR" altLang="en-US" dirty="0"/>
                  <a:t>를 무시하고 기존의 </a:t>
                </a:r>
                <a:r>
                  <a:rPr lang="en-US" altLang="ko-KR" dirty="0"/>
                  <a:t>MDP</a:t>
                </a:r>
                <a:r>
                  <a:rPr lang="ko-KR" altLang="en-US" dirty="0"/>
                  <a:t>를 사용하며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본 </a:t>
                </a:r>
                <a:r>
                  <a:rPr lang="en-US" altLang="ko-KR" dirty="0"/>
                  <a:t>survey</a:t>
                </a:r>
                <a:r>
                  <a:rPr lang="ko-KR" altLang="en-US" dirty="0"/>
                  <a:t>도 그럴 것</a:t>
                </a:r>
                <a:endParaRPr lang="en-US" altLang="ko-KR" dirty="0"/>
              </a:p>
              <a:p>
                <a:pPr marL="1257300" lvl="2" indent="-342900">
                  <a:buFont typeface="+mj-lt"/>
                  <a:buAutoNum type="alphaUcPeriod" startAt="2"/>
                </a:pPr>
                <a:r>
                  <a:rPr lang="en-US" altLang="ko-KR" dirty="0"/>
                  <a:t>Reinforcement Learning</a:t>
                </a:r>
              </a:p>
              <a:p>
                <a:pPr marL="1714500" lvl="3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: trajectory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의 기대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return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을 최대화하는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optimal policy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를 찾는 것이 목적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0: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0: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5"/>
                              </m:r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5"/>
                          </m:r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discounted cumulative reward(return)</a:t>
                </a:r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For brevity,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Policy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iteration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value iteration </a:t>
                </a:r>
                <a:r>
                  <a:rPr lang="ko-KR" altLang="en-US" dirty="0"/>
                  <a:t>같은 방법들은 </a:t>
                </a:r>
                <a:r>
                  <a:rPr lang="en-US" altLang="ko-KR" dirty="0"/>
                  <a:t>optimal policy</a:t>
                </a:r>
                <a:r>
                  <a:rPr lang="ko-KR" altLang="en-US" dirty="0"/>
                  <a:t>를 찾기 위해 </a:t>
                </a:r>
                <a:r>
                  <a:rPr lang="en-US" altLang="ko-KR" dirty="0"/>
                  <a:t>state-value</a:t>
                </a:r>
                <a:r>
                  <a:rPr lang="ko-KR" altLang="en-US" dirty="0"/>
                  <a:t>나 </a:t>
                </a:r>
                <a:r>
                  <a:rPr lang="en-US" altLang="ko-KR" dirty="0"/>
                  <a:t>action-value function</a:t>
                </a:r>
                <a:r>
                  <a:rPr lang="ko-KR" altLang="en-US" dirty="0"/>
                  <a:t>같이 서로 다른 것들에 의존</a:t>
                </a:r>
                <a:endParaRPr lang="en-US" altLang="ko-KR" dirty="0"/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State-value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function for a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box>
                      <m:box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: state → </a:t>
                </a:r>
                <a:r>
                  <a:rPr lang="ko-KR" altLang="en-US" dirty="0" err="1"/>
                  <a:t>기댓값</a:t>
                </a:r>
                <a:endParaRPr lang="en-US" altLang="ko-KR" dirty="0"/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Action-value function for a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: state-action pairs → </a:t>
                </a:r>
                <a:r>
                  <a:rPr lang="ko-KR" altLang="en-US" dirty="0" err="1"/>
                  <a:t>기댓값</a:t>
                </a:r>
                <a:endParaRPr lang="en-US" altLang="ko-KR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의 차이는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보</m:t>
                    </m:r>
                  </m:oMath>
                </a14:m>
                <a:r>
                  <a:rPr lang="ko-KR" altLang="en-US" dirty="0"/>
                  <a:t>다 낮은 분산을 가지는 대체함수</a:t>
                </a:r>
                <a:r>
                  <a:rPr lang="en-US" altLang="ko-KR" dirty="0"/>
                  <a:t>, advantage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있다는 것</a:t>
                </a:r>
                <a:endParaRPr lang="en-US" altLang="ko-KR" dirty="0"/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선택하는 것이 평균적인 </a:t>
                </a:r>
                <a:r>
                  <a:rPr lang="en-US" altLang="ko-KR" dirty="0"/>
                  <a:t>performance</a:t>
                </a:r>
                <a:r>
                  <a:rPr lang="ko-KR" altLang="en-US" dirty="0"/>
                  <a:t>보다 얼마나 더 유리한지를 보여줌</a:t>
                </a:r>
                <a:br>
                  <a:rPr lang="en-US" altLang="ko-KR" dirty="0"/>
                </a:br>
                <a:r>
                  <a:rPr lang="en-US" altLang="ko-KR" dirty="0"/>
                  <a:t>(Q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V</a:t>
                </a:r>
                <a:r>
                  <a:rPr lang="ko-KR" altLang="en-US" dirty="0"/>
                  <a:t>를 뺀 것으로 생각해야 할 듯</a:t>
                </a:r>
                <a:r>
                  <a:rPr lang="en-US" altLang="ko-KR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1999" cy="6801477"/>
              </a:xfrm>
              <a:prstGeom prst="rect">
                <a:avLst/>
              </a:prstGeom>
              <a:blipFill>
                <a:blip r:embed="rId2"/>
                <a:stretch>
                  <a:fillRect t="-448" r="-950" b="-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076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1999" cy="652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위에서 정의한 여러 함수들은 전통적으로 </a:t>
                </a:r>
                <a:r>
                  <a:rPr lang="en-US" altLang="ko-KR" dirty="0"/>
                  <a:t>3 classes(Dynamic programming, model-free and model-based)</a:t>
                </a:r>
                <a:r>
                  <a:rPr lang="ko-KR" altLang="en-US" dirty="0"/>
                  <a:t>로 나누어지는 </a:t>
                </a:r>
                <a:r>
                  <a:rPr lang="en-US" altLang="ko-KR" dirty="0"/>
                  <a:t>RL</a:t>
                </a:r>
                <a:r>
                  <a:rPr lang="ko-KR" altLang="en-US" dirty="0"/>
                  <a:t>분야에서 폭넓게 사용됨</a:t>
                </a:r>
                <a:endParaRPr lang="en-US" altLang="ko-KR" dirty="0"/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Dynamic programming</a:t>
                </a:r>
              </a:p>
              <a:p>
                <a:pPr marL="2628900" lvl="5" indent="-34290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optimal control</a:t>
                </a:r>
                <a:r>
                  <a:rPr lang="ko-KR" altLang="en-US" dirty="0"/>
                  <a:t>에 그 기원을 두고 있으며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알고있는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MDP</a:t>
                </a:r>
                <a:r>
                  <a:rPr lang="ko-KR" altLang="en-US" dirty="0"/>
                  <a:t>에서의 </a:t>
                </a:r>
                <a:r>
                  <a:rPr lang="en-US" altLang="ko-KR" dirty="0"/>
                  <a:t>optimal policy</a:t>
                </a:r>
                <a:r>
                  <a:rPr lang="ko-KR" altLang="en-US" dirty="0"/>
                  <a:t>를 계산하는데 사용될 수 있음</a:t>
                </a:r>
                <a:endParaRPr lang="en-US" altLang="ko-KR" dirty="0"/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Model-free method</a:t>
                </a:r>
              </a:p>
              <a:p>
                <a:pPr marL="2628900" lvl="5" indent="-34290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MDP</a:t>
                </a:r>
                <a:r>
                  <a:rPr lang="ko-KR" altLang="en-US" dirty="0"/>
                  <a:t>를 모른다는 것이 전제이며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대신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</a:t>
                </a:r>
                <a:r>
                  <a:rPr lang="en-US" altLang="ko-KR" dirty="0"/>
                  <a:t>sample</a:t>
                </a:r>
                <a:r>
                  <a:rPr lang="ko-KR" altLang="en-US" dirty="0"/>
                  <a:t>을 통해서만 학습</a:t>
                </a:r>
                <a:endParaRPr lang="en-US" altLang="ko-KR" dirty="0"/>
              </a:p>
              <a:p>
                <a:pPr marL="2628900" lvl="5" indent="-34290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직접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구하는 </a:t>
                </a:r>
                <a:r>
                  <a:rPr lang="en-US" altLang="ko-KR" dirty="0"/>
                  <a:t>policy gradient</a:t>
                </a:r>
                <a:r>
                  <a:rPr lang="ko-KR" altLang="en-US" dirty="0"/>
                  <a:t>를 이용하거나</a:t>
                </a:r>
                <a:r>
                  <a:rPr lang="en-US" altLang="ko-KR" dirty="0"/>
                  <a:t>, policy</a:t>
                </a:r>
                <a:r>
                  <a:rPr lang="ko-KR" altLang="en-US" dirty="0"/>
                  <a:t>를 추출하기 위해</a:t>
                </a:r>
                <a:r>
                  <a:rPr lang="en-US" altLang="ko-KR" dirty="0"/>
                  <a:t> value function</a:t>
                </a:r>
                <a:r>
                  <a:rPr lang="ko-KR" altLang="en-US" dirty="0"/>
                  <a:t>을 배우는 </a:t>
                </a:r>
                <a:r>
                  <a:rPr lang="en-US" altLang="ko-KR" dirty="0"/>
                  <a:t>value iteration </a:t>
                </a:r>
                <a:r>
                  <a:rPr lang="ko-KR" altLang="en-US" dirty="0"/>
                  <a:t>방법을 쓰거나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혹은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두가지를 오가며 모두 배우는 </a:t>
                </a:r>
                <a:r>
                  <a:rPr lang="en-US" altLang="ko-KR" dirty="0"/>
                  <a:t>actor-critic</a:t>
                </a:r>
                <a:r>
                  <a:rPr lang="ko-KR" altLang="en-US" dirty="0"/>
                  <a:t>방법을 사용하여 구현가능</a:t>
                </a:r>
                <a:endParaRPr lang="en-US" altLang="ko-KR" dirty="0"/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Model-based methos</a:t>
                </a:r>
              </a:p>
              <a:p>
                <a:pPr marL="2628900" lvl="5" indent="-34290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MDP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을 우선 배우고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그것을 통해 </a:t>
                </a:r>
                <a:r>
                  <a:rPr lang="en-US" altLang="ko-KR" dirty="0"/>
                  <a:t>planning</a:t>
                </a:r>
                <a:r>
                  <a:rPr lang="ko-KR" altLang="en-US" dirty="0"/>
                  <a:t>하는 방법 또는</a:t>
                </a:r>
                <a:endParaRPr lang="en-US" altLang="ko-KR" dirty="0"/>
              </a:p>
              <a:p>
                <a:pPr marL="2628900" lvl="5" indent="-34290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MDP(real)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sampling</a:t>
                </a:r>
                <a:r>
                  <a:rPr lang="ko-KR" altLang="en-US" dirty="0"/>
                  <a:t>을 통해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학습하고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이후 </a:t>
                </a:r>
                <a:r>
                  <a:rPr lang="en-US" altLang="ko-KR" dirty="0"/>
                  <a:t>model-free </a:t>
                </a:r>
                <a:r>
                  <a:rPr lang="ko-KR" altLang="en-US" dirty="0"/>
                  <a:t>접근법을 사용하여 학습을 진행하는 방법</a:t>
                </a:r>
                <a:r>
                  <a:rPr lang="en-US" altLang="ko-KR" dirty="0"/>
                  <a:t>(e.g., Dyna-based method: real MDP</a:t>
                </a:r>
                <a:r>
                  <a:rPr lang="ko-KR" altLang="en-US" dirty="0"/>
                  <a:t>에서 먼저 </a:t>
                </a:r>
                <a:r>
                  <a:rPr lang="en-US" altLang="ko-KR" dirty="0"/>
                  <a:t>update</a:t>
                </a:r>
                <a:r>
                  <a:rPr lang="ko-KR" altLang="en-US" dirty="0"/>
                  <a:t>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정보들로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update</a:t>
                </a:r>
                <a:r>
                  <a:rPr lang="ko-KR" altLang="en-US" dirty="0"/>
                  <a:t>한 후 그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로 다시 </a:t>
                </a:r>
                <a:r>
                  <a:rPr lang="ko-KR" altLang="en-US" dirty="0" err="1"/>
                  <a:t>세부조정하는</a:t>
                </a:r>
                <a:r>
                  <a:rPr lang="ko-KR" altLang="en-US" dirty="0"/>
                  <a:t> 것으로 보임</a:t>
                </a:r>
                <a:r>
                  <a:rPr lang="en-US" altLang="ko-KR" dirty="0"/>
                  <a:t>)</a:t>
                </a:r>
              </a:p>
              <a:p>
                <a:pPr marL="1257300" lvl="2" indent="-342900">
                  <a:buFont typeface="+mj-lt"/>
                  <a:buAutoNum type="alphaUcPeriod" startAt="3"/>
                </a:pPr>
                <a:r>
                  <a:rPr lang="en-US" altLang="ko-KR" dirty="0"/>
                  <a:t>Offline Reinforcement Learning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많은 </a:t>
                </a:r>
                <a:r>
                  <a:rPr lang="en-US" altLang="ko-KR" dirty="0"/>
                  <a:t>Machine Learning</a:t>
                </a:r>
                <a:r>
                  <a:rPr lang="ko-KR" altLang="en-US" dirty="0"/>
                  <a:t>의 성공에 비해 </a:t>
                </a:r>
                <a:r>
                  <a:rPr lang="en-US" altLang="ko-KR" dirty="0"/>
                  <a:t>RL</a:t>
                </a:r>
                <a:r>
                  <a:rPr lang="ko-KR" altLang="en-US" dirty="0"/>
                  <a:t>의 일반화능력은 특수한 </a:t>
                </a:r>
                <a:r>
                  <a:rPr lang="en-US" altLang="ko-KR" dirty="0"/>
                  <a:t>domain</a:t>
                </a:r>
                <a:r>
                  <a:rPr lang="ko-KR" altLang="en-US" dirty="0"/>
                  <a:t>을 제외하고는 제한됨</a:t>
                </a:r>
                <a:endParaRPr lang="en-US" altLang="ko-KR" dirty="0"/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기존 </a:t>
                </a:r>
                <a:r>
                  <a:rPr lang="en-US" altLang="ko-KR" dirty="0"/>
                  <a:t>RL</a:t>
                </a:r>
                <a:r>
                  <a:rPr lang="ko-KR" altLang="en-US" dirty="0"/>
                  <a:t>의 패러다임은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update </a:t>
                </a:r>
                <a:r>
                  <a:rPr lang="ko-KR" altLang="en-US" dirty="0"/>
                  <a:t>한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로 새로운 </a:t>
                </a:r>
                <a:r>
                  <a:rPr lang="en-US" altLang="ko-KR" dirty="0"/>
                  <a:t>data</a:t>
                </a:r>
                <a:r>
                  <a:rPr lang="ko-KR" altLang="en-US" dirty="0"/>
                  <a:t>를 수집하는 것이므로 실생활에 많은 제한이 걸림</a:t>
                </a:r>
                <a:endParaRPr lang="en-US" altLang="ko-KR" dirty="0"/>
              </a:p>
              <a:p>
                <a:pPr marL="1714500" lvl="3" indent="-342900"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FF0000"/>
                    </a:solidFill>
                  </a:rPr>
                  <a:t>Offline RL setting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에서는 알려지지 않은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ko-KR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ko-KR" altLang="en-US" b="1" dirty="0">
                    <a:solidFill>
                      <a:srgbClr val="FF0000"/>
                    </a:solidFill>
                  </a:rPr>
                  <a:t>로 부터 얻어진 고정된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dataset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을 가지고 추가적인 </a:t>
                </a:r>
                <a:r>
                  <a:rPr lang="ko-KR" altLang="en-US" b="1" dirty="0" err="1">
                    <a:solidFill>
                      <a:srgbClr val="FF0000"/>
                    </a:solidFill>
                  </a:rPr>
                  <a:t>정보없이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 새롭고 발전된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𝒐𝒇𝒇</m:t>
                        </m:r>
                      </m:sub>
                    </m:sSub>
                  </m:oMath>
                </a14:m>
                <a:r>
                  <a:rPr lang="ko-KR" altLang="en-US" b="1" dirty="0" err="1">
                    <a:solidFill>
                      <a:srgbClr val="FF0000"/>
                    </a:solidFill>
                  </a:rPr>
                  <a:t>를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 얻는 것이 목적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Healthcare, robotics, inventory management 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autonomous driving</a:t>
                </a:r>
                <a:r>
                  <a:rPr lang="ko-KR" altLang="en-US" dirty="0"/>
                  <a:t>같은 </a:t>
                </a:r>
                <a:r>
                  <a:rPr lang="en-US" altLang="ko-KR" dirty="0"/>
                  <a:t>online data </a:t>
                </a:r>
                <a:r>
                  <a:rPr lang="ko-KR" altLang="en-US" dirty="0"/>
                  <a:t>수집이 불가하거나 실용적이지 않은 분야에서 </a:t>
                </a:r>
                <a:r>
                  <a:rPr lang="en-US" altLang="ko-KR" dirty="0"/>
                  <a:t>RL</a:t>
                </a:r>
                <a:r>
                  <a:rPr lang="ko-KR" altLang="en-US" dirty="0"/>
                  <a:t>을 사용하는 것이 가능하게 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1999" cy="6526146"/>
              </a:xfrm>
              <a:prstGeom prst="rect">
                <a:avLst/>
              </a:prstGeom>
              <a:blipFill>
                <a:blip r:embed="rId2"/>
                <a:stretch>
                  <a:fillRect t="-467" r="-100" b="-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50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4247927"/>
                <a:ext cx="12191999" cy="261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Offline RL setting</a:t>
                </a:r>
                <a:r>
                  <a:rPr lang="ko-KR" altLang="en-US" dirty="0"/>
                  <a:t>하에서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정적 </a:t>
                </a:r>
                <a:r>
                  <a:rPr lang="en-US" altLang="ko-KR" dirty="0"/>
                  <a:t>dataset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주어짐</a:t>
                </a:r>
                <a:endParaRPr lang="en-US" altLang="ko-KR" dirty="0"/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from behavior policy</a:t>
                </a:r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~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: distribution induced by the behavior policy</a:t>
                </a:r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: next state is determined by the transition dynamics</a:t>
                </a:r>
              </a:p>
              <a:p>
                <a:pPr marL="2171700" lvl="4" indent="-3429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1714500" lvl="3" indent="-342900"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FF0000"/>
                    </a:solidFill>
                  </a:rPr>
                  <a:t>Optimal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policy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를 </a:t>
                </a:r>
                <a:r>
                  <a:rPr lang="ko-KR" altLang="en-US" b="1" dirty="0" err="1">
                    <a:solidFill>
                      <a:srgbClr val="FF0000"/>
                    </a:solidFill>
                  </a:rPr>
                  <a:t>찾는것이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 목적이지만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, policy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가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distributional shift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를 겪었거나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 static dataset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에서는 경험하지 못했던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state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가 나타날 때는 평가자체가 어려움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남은 </a:t>
                </a:r>
                <a:r>
                  <a:rPr lang="en-US" altLang="ko-KR" dirty="0"/>
                  <a:t>subsection</a:t>
                </a:r>
                <a:r>
                  <a:rPr lang="ko-KR" altLang="en-US" dirty="0"/>
                  <a:t>들은 </a:t>
                </a:r>
                <a:r>
                  <a:rPr lang="en-US" altLang="ko-KR" dirty="0"/>
                  <a:t>offline RL</a:t>
                </a:r>
                <a:r>
                  <a:rPr lang="ko-KR" altLang="en-US" dirty="0"/>
                  <a:t>이 가져야하는 바람직한 성질들과 환경과의 추가적인 상호작용이 불가능함으로써 발생하는 어려움에 대해 다룰 것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247927"/>
                <a:ext cx="12191999" cy="2610073"/>
              </a:xfrm>
              <a:prstGeom prst="rect">
                <a:avLst/>
              </a:prstGeom>
              <a:blipFill>
                <a:blip r:embed="rId2"/>
                <a:stretch>
                  <a:fillRect t="-1402" b="-2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622B6BD5-C83D-233B-BEC0-54A2A590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97" y="0"/>
            <a:ext cx="11880801" cy="42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1999" cy="6897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0" lvl="3" indent="-342900">
                  <a:buFont typeface="+mj-lt"/>
                  <a:buAutoNum type="arabicParenR"/>
                </a:pPr>
                <a:r>
                  <a:rPr lang="en-US" altLang="ko-KR" dirty="0"/>
                  <a:t>Desirable Properties</a:t>
                </a:r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종종 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behavior</a:t>
                </a:r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를 모방하는 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supervised manner</a:t>
                </a:r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와 비교되기도 함</a:t>
                </a:r>
                <a:endParaRPr lang="en-US" altLang="ko-KR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Exploration</a:t>
                </a:r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이 자유로운 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online</a:t>
                </a:r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에서는 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optimality</a:t>
                </a:r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가 보장되지만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offline</a:t>
                </a:r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에서는 보장되지 않음</a:t>
                </a:r>
                <a:endParaRPr lang="en-US" altLang="ko-KR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그러나 새로운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배우는 것을 </a:t>
                </a:r>
                <a:r>
                  <a:rPr lang="en-US" altLang="ko-KR" dirty="0"/>
                  <a:t>RL </a:t>
                </a:r>
                <a:r>
                  <a:rPr lang="ko-KR" altLang="en-US" dirty="0"/>
                  <a:t>형태로 기술하는 것이 </a:t>
                </a:r>
                <a:r>
                  <a:rPr lang="en-US" altLang="ko-KR" dirty="0"/>
                  <a:t>supervised learning</a:t>
                </a:r>
                <a:r>
                  <a:rPr lang="ko-KR" altLang="en-US" dirty="0"/>
                  <a:t>보다 좋은 몇가지 이유가 있음</a:t>
                </a:r>
                <a:endParaRPr lang="en-US" altLang="ko-KR" dirty="0"/>
              </a:p>
              <a:p>
                <a:pPr marL="2628900" lvl="5" indent="-342900">
                  <a:buFont typeface="+mj-lt"/>
                  <a:buAutoNum type="alphaLcPeriod"/>
                </a:pPr>
                <a:r>
                  <a:rPr lang="en-US" altLang="ko-KR" dirty="0"/>
                  <a:t>Generalization</a:t>
                </a:r>
              </a:p>
              <a:p>
                <a:pPr marL="3086100" lvl="6" indent="-3429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어떤 부분에서 좋은 </a:t>
                </a:r>
                <a:r>
                  <a:rPr lang="en-US" altLang="ko-KR" dirty="0"/>
                  <a:t>behavior</a:t>
                </a:r>
                <a:r>
                  <a:rPr lang="ko-KR" altLang="en-US" dirty="0"/>
                  <a:t>였다면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다른 곳에서도 그럴 것이라는 암시</a:t>
                </a:r>
                <a:endParaRPr lang="en-US" altLang="ko-KR" dirty="0"/>
              </a:p>
              <a:p>
                <a:pPr marL="3086100" lvl="6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Offline RL</a:t>
                </a:r>
                <a:r>
                  <a:rPr lang="ko-KR" altLang="en-US" dirty="0"/>
                  <a:t>에서는 더 광범위하고 다양한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활용이 가능</a:t>
                </a:r>
                <a:endParaRPr lang="en-US" altLang="ko-KR" dirty="0"/>
              </a:p>
              <a:p>
                <a:pPr marL="2628900" lvl="5" indent="-342900">
                  <a:buFont typeface="+mj-lt"/>
                  <a:buAutoNum type="alphaLcPeriod"/>
                </a:pPr>
                <a:r>
                  <a:rPr lang="en-US" altLang="ko-KR" dirty="0"/>
                  <a:t>Filtering</a:t>
                </a:r>
              </a:p>
              <a:p>
                <a:pPr marL="3086100" lvl="6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Dataset</a:t>
                </a:r>
                <a:r>
                  <a:rPr lang="ko-KR" altLang="en-US" dirty="0"/>
                  <a:t> 중 좋고 </a:t>
                </a:r>
                <a:r>
                  <a:rPr lang="ko-KR" altLang="en-US" dirty="0" err="1"/>
                  <a:t>나쁜것을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고르는것은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stochastic setting</a:t>
                </a:r>
                <a:r>
                  <a:rPr lang="ko-KR" altLang="en-US" dirty="0"/>
                  <a:t>에서 어려우나 </a:t>
                </a:r>
                <a:r>
                  <a:rPr lang="ko-KR" altLang="en-US" dirty="0" err="1"/>
                  <a:t>긴관점에서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RL</a:t>
                </a:r>
                <a:r>
                  <a:rPr lang="ko-KR" altLang="en-US" dirty="0"/>
                  <a:t>은 그것을 가능하게 함</a:t>
                </a:r>
                <a:endParaRPr lang="en-US" altLang="ko-KR" dirty="0"/>
              </a:p>
              <a:p>
                <a:pPr marL="2628900" lvl="5" indent="-342900">
                  <a:buFont typeface="+mj-lt"/>
                  <a:buAutoNum type="alphaLcPeriod"/>
                </a:pPr>
                <a:r>
                  <a:rPr lang="en-US" altLang="ko-KR" dirty="0"/>
                  <a:t>Full trajectory</a:t>
                </a:r>
                <a:r>
                  <a:rPr lang="ko-KR" altLang="en-US" dirty="0"/>
                  <a:t> 관점에서는 좋은 </a:t>
                </a:r>
                <a:r>
                  <a:rPr lang="en-US" altLang="ko-KR" dirty="0"/>
                  <a:t>behavior</a:t>
                </a:r>
                <a:r>
                  <a:rPr lang="ko-KR" altLang="en-US" dirty="0"/>
                  <a:t>가 아닐지라도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좋은 부분만 꿰어서 </a:t>
                </a:r>
                <a:r>
                  <a:rPr lang="ko-KR" altLang="en-US" dirty="0" err="1"/>
                  <a:t>보지못했던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behavior </a:t>
                </a:r>
                <a:r>
                  <a:rPr lang="ko-KR" altLang="en-US" dirty="0"/>
                  <a:t>생성가능</a:t>
                </a:r>
                <a:endParaRPr lang="en-US" altLang="ko-KR" dirty="0"/>
              </a:p>
              <a:p>
                <a:pPr marL="1714500" lvl="3" indent="-342900">
                  <a:buFont typeface="+mj-lt"/>
                  <a:buAutoNum type="arabicParenR"/>
                </a:pPr>
                <a:r>
                  <a:rPr lang="en-US" altLang="ko-KR" dirty="0"/>
                  <a:t>Challenges</a:t>
                </a:r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높은 </a:t>
                </a:r>
                <a:r>
                  <a:rPr lang="en-US" altLang="ko-KR" dirty="0"/>
                  <a:t>reward</a:t>
                </a:r>
                <a:r>
                  <a:rPr lang="ko-KR" altLang="en-US" dirty="0"/>
                  <a:t>를 기대할 수 있는 새로운 </a:t>
                </a:r>
                <a:r>
                  <a:rPr lang="en-US" altLang="ko-KR" dirty="0"/>
                  <a:t>state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을 실험할 수 없음</a:t>
                </a:r>
                <a:endParaRPr lang="en-US" altLang="ko-KR" dirty="0"/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The behavior is a type of </a:t>
                </a:r>
                <a:r>
                  <a:rPr lang="en-US" altLang="ko-KR" b="1" i="1" dirty="0"/>
                  <a:t>distributional shift</a:t>
                </a:r>
              </a:p>
              <a:p>
                <a:pPr marL="2628900" lvl="5" indent="-34290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만약 </a:t>
                </a:r>
                <a:r>
                  <a:rPr lang="en-US" altLang="ko-KR" dirty="0"/>
                  <a:t>objective</a:t>
                </a:r>
                <a:r>
                  <a:rPr lang="ko-KR" altLang="en-US" dirty="0"/>
                  <a:t>가 </a:t>
                </a:r>
                <a:br>
                  <a:rPr lang="en-US" altLang="ko-KR" dirty="0"/>
                </a:br>
                <a:r>
                  <a:rPr lang="en-US" altLang="ko-KR" dirty="0"/>
                  <a:t>Bellman error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altLang="ko-KR" dirty="0"/>
                </a:b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ko-KR" dirty="0"/>
                  <a:t> : parameters of our learned Q-function </a:t>
                </a:r>
                <a:r>
                  <a:rPr lang="ko-KR" altLang="en-US" dirty="0"/>
                  <a:t>이고</a:t>
                </a:r>
                <a:r>
                  <a:rPr lang="en-US" altLang="ko-KR" dirty="0"/>
                  <a:t>, minimize</a:t>
                </a:r>
                <a:r>
                  <a:rPr lang="ko-KR" altLang="en-US" dirty="0"/>
                  <a:t>한다고 했을 때</a:t>
                </a:r>
                <a:r>
                  <a:rPr lang="en-US" altLang="ko-KR" dirty="0"/>
                  <a:t>, Q-function</a:t>
                </a:r>
                <a:r>
                  <a:rPr lang="ko-KR" altLang="en-US" dirty="0"/>
                  <a:t>은 학습에 사용된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’</a:t>
                </a:r>
                <a:r>
                  <a:rPr lang="ko-KR" altLang="en-US" dirty="0"/>
                  <a:t>에서만 학습이 되기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𝑜𝑓𝑓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여</m:t>
                    </m:r>
                  </m:oMath>
                </a14:m>
                <a:r>
                  <a:rPr lang="ko-KR" altLang="en-US" dirty="0"/>
                  <a:t>야만 정확한 계산을 할 수 있음</a:t>
                </a:r>
                <a:endParaRPr lang="en-US" altLang="ko-KR" dirty="0"/>
              </a:p>
              <a:p>
                <a:pPr marL="3086100" lvl="6" indent="-34290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실용적으론 더 좋은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얻어야 하므로 위 내용이 사실이면 안 됨</a:t>
                </a:r>
                <a:endParaRPr lang="en-US" altLang="ko-KR" dirty="0"/>
              </a:p>
              <a:p>
                <a:pPr marL="2628900" lvl="5" indent="-3429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𝑜𝑓𝑓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dirty="0"/>
                  <a:t> objective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training data </a:t>
                </a:r>
                <a:r>
                  <a:rPr lang="ko-KR" altLang="en-US" dirty="0"/>
                  <a:t>위에서 정확히 계산할 수 있어도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b>
                        </m:sSub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가능</a:t>
                </a:r>
                <a:endParaRPr lang="en-US" altLang="ko-KR" dirty="0"/>
              </a:p>
              <a:p>
                <a:pPr marL="3086100" lvl="6" indent="-342900"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지속적인 교류가 있는 </a:t>
                </a:r>
                <a:r>
                  <a:rPr lang="en-US" altLang="ko-KR" dirty="0"/>
                  <a:t>off-policy</a:t>
                </a:r>
                <a:r>
                  <a:rPr lang="ko-KR" altLang="en-US" dirty="0"/>
                  <a:t>처럼 </a:t>
                </a:r>
                <a:r>
                  <a:rPr lang="en-US" altLang="ko-KR" dirty="0"/>
                  <a:t>distribution</a:t>
                </a:r>
                <a:r>
                  <a:rPr lang="ko-KR" altLang="en-US" dirty="0"/>
                  <a:t>을 수정할 수 없어 큰 문제를 일으킴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1999" cy="6897209"/>
              </a:xfrm>
              <a:prstGeom prst="rect">
                <a:avLst/>
              </a:prstGeom>
              <a:blipFill>
                <a:blip r:embed="rId2"/>
                <a:stretch>
                  <a:fillRect t="-796" r="-100" b="-4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6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655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 startAt="3"/>
                </a:pPr>
                <a:r>
                  <a:rPr lang="en-US" altLang="ko-KR" b="1" dirty="0"/>
                  <a:t>TAXONOMY</a:t>
                </a:r>
              </a:p>
              <a:p>
                <a:pPr marL="857250" lvl="1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Purpose</a:t>
                </a:r>
              </a:p>
              <a:p>
                <a:pPr marL="1314450" lvl="2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모든 </a:t>
                </a:r>
                <a:r>
                  <a:rPr lang="en-US" altLang="ko-KR" dirty="0"/>
                  <a:t>offline RL methods</a:t>
                </a:r>
                <a:r>
                  <a:rPr lang="ko-KR" altLang="en-US" dirty="0"/>
                  <a:t>를 다루는 카테고리를 고안</a:t>
                </a:r>
                <a:endParaRPr lang="en-US" altLang="ko-KR" dirty="0"/>
              </a:p>
              <a:p>
                <a:pPr marL="1314450" lvl="2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어떤 것을 공부할 지 쉽게 결정할 수 있도록 정보를 제공</a:t>
                </a:r>
                <a:endParaRPr lang="en-US" altLang="ko-KR" dirty="0"/>
              </a:p>
              <a:p>
                <a:pPr marL="1314450" lvl="2" indent="-400050">
                  <a:buFont typeface="Wingdings" panose="05000000000000000000" pitchFamily="2" charset="2"/>
                  <a:buChar char="Ø"/>
                </a:pPr>
                <a:r>
                  <a:rPr lang="ko-KR" altLang="en-US" dirty="0"/>
                  <a:t>그러나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여러 새로운 형태가 결합되거나 독보적인 것들은 그러한 분류의 제안이 힘듦</a:t>
                </a:r>
                <a:endParaRPr lang="en-US" altLang="ko-KR" dirty="0"/>
              </a:p>
              <a:p>
                <a:pPr marL="857250" lvl="1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Mereology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전체와 부분을 </a:t>
                </a:r>
                <a:r>
                  <a:rPr lang="ko-KR" altLang="en-US" dirty="0" err="1"/>
                  <a:t>연관짓는</a:t>
                </a:r>
                <a:r>
                  <a:rPr lang="ko-KR" altLang="en-US" dirty="0"/>
                  <a:t> 학문</a:t>
                </a:r>
                <a:r>
                  <a:rPr lang="en-US" altLang="ko-KR" dirty="0"/>
                  <a:t>(e.g., a dog has a tail)</a:t>
                </a:r>
              </a:p>
              <a:p>
                <a:pPr marL="857250" lvl="1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따라서</a:t>
                </a:r>
                <a:r>
                  <a:rPr lang="en-US" altLang="ko-KR" dirty="0"/>
                  <a:t>, high level taxonomy</a:t>
                </a:r>
                <a:r>
                  <a:rPr lang="ko-KR" altLang="en-US" dirty="0"/>
                  <a:t>를 제안할 것이며 </a:t>
                </a:r>
                <a:r>
                  <a:rPr lang="en-US" altLang="ko-KR" dirty="0"/>
                  <a:t>mereology</a:t>
                </a:r>
                <a:r>
                  <a:rPr lang="ko-KR" altLang="en-US" dirty="0"/>
                  <a:t>에 의존해 </a:t>
                </a:r>
                <a:r>
                  <a:rPr lang="en-US" altLang="ko-KR" dirty="0"/>
                  <a:t>algorithm</a:t>
                </a:r>
                <a:r>
                  <a:rPr lang="ko-KR" altLang="en-US" dirty="0"/>
                  <a:t>의 다른 요소들을 구별</a:t>
                </a:r>
                <a:endParaRPr lang="en-US" altLang="ko-KR" dirty="0"/>
              </a:p>
              <a:p>
                <a:pPr marL="857250" lvl="1" indent="-4000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Fig 3 </a:t>
                </a:r>
                <a:r>
                  <a:rPr lang="ko-KR" altLang="en-US" dirty="0"/>
                  <a:t>참조</a:t>
                </a:r>
                <a:endParaRPr lang="en-US" altLang="ko-KR" dirty="0"/>
              </a:p>
              <a:p>
                <a:pPr marL="1314450" lvl="2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선택적으로 </a:t>
                </a:r>
                <a:r>
                  <a:rPr lang="en-US" altLang="ko-KR" dirty="0"/>
                  <a:t>filter</a:t>
                </a:r>
                <a:r>
                  <a:rPr lang="ko-KR" altLang="en-US" dirty="0"/>
                  <a:t>된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을 활용하여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Dynamics model</a:t>
                </a:r>
                <a:r>
                  <a:rPr lang="ko-KR" altLang="en-US" dirty="0"/>
                  <a:t>을 학습하거나</a:t>
                </a:r>
                <a:r>
                  <a:rPr lang="en-US" altLang="ko-KR" dirty="0"/>
                  <a:t>,</a:t>
                </a:r>
              </a:p>
              <a:p>
                <a:pPr marL="1771650" lvl="3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Trajectory distribution</a:t>
                </a:r>
                <a:r>
                  <a:rPr lang="ko-KR" altLang="en-US" dirty="0"/>
                  <a:t>을 학습하거나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Model-free</a:t>
                </a:r>
                <a:r>
                  <a:rPr lang="ko-KR" altLang="en-US" dirty="0"/>
                  <a:t>접근에서 바로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학습</a:t>
                </a:r>
                <a:endParaRPr lang="en-US" altLang="ko-KR" dirty="0"/>
              </a:p>
              <a:p>
                <a:pPr marL="1314450" lvl="2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Dynamics model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trajectory distributions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planning</a:t>
                </a:r>
                <a:r>
                  <a:rPr lang="ko-KR" altLang="en-US" dirty="0"/>
                  <a:t>에 활용될 수 있음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Trajectory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distribution</a:t>
                </a:r>
                <a:r>
                  <a:rPr lang="ko-KR" altLang="en-US" dirty="0"/>
                  <a:t>을 학습된 </a:t>
                </a:r>
                <a:r>
                  <a:rPr lang="en-US" altLang="ko-KR" dirty="0"/>
                  <a:t>dynamics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/>
                  <a:t>서 이끌어내는 방법과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Dataset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 dirty="0"/>
                  <a:t>로부터 직접 얻어내는 방법이 존재</a:t>
                </a:r>
                <a:endParaRPr lang="en-US" altLang="ko-KR" dirty="0"/>
              </a:p>
              <a:p>
                <a:pPr marL="1314450" lvl="2" indent="-4000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그러나 </a:t>
                </a:r>
                <a:r>
                  <a:rPr lang="en-US" altLang="ko-KR" dirty="0"/>
                  <a:t>dynamic model</a:t>
                </a:r>
                <a:r>
                  <a:rPr lang="ko-KR" altLang="en-US" dirty="0"/>
                  <a:t>이 추가적인 </a:t>
                </a:r>
                <a:r>
                  <a:rPr lang="en-US" altLang="ko-KR" dirty="0"/>
                  <a:t>data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rollout(</a:t>
                </a:r>
                <a:r>
                  <a:rPr lang="ko-KR" altLang="en-US" dirty="0" err="1"/>
                  <a:t>굴러나오다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늘이다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하기 위해 사용될 수 있음</a:t>
                </a:r>
                <a:endParaRPr lang="en-US" altLang="ko-KR" dirty="0"/>
              </a:p>
              <a:p>
                <a:pPr marL="1314450" lvl="2" indent="-4000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Policy</a:t>
                </a:r>
                <a:r>
                  <a:rPr lang="ko-KR" altLang="en-US" dirty="0"/>
                  <a:t>를 학습하는 </a:t>
                </a:r>
                <a:r>
                  <a:rPr lang="en-US" altLang="ko-KR" dirty="0"/>
                  <a:t>main algorithms 2</a:t>
                </a:r>
                <a:r>
                  <a:rPr lang="ko-KR" altLang="en-US" dirty="0"/>
                  <a:t>개</a:t>
                </a:r>
                <a:endParaRPr lang="en-US" altLang="ko-KR" dirty="0"/>
              </a:p>
              <a:p>
                <a:pPr marL="1771650" lvl="3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Actor-critic</a:t>
                </a:r>
              </a:p>
              <a:p>
                <a:pPr marL="2228850" lvl="4" indent="-400050">
                  <a:buFont typeface="Wingdings" panose="05000000000000000000" pitchFamily="2" charset="2"/>
                  <a:buChar char="l"/>
                </a:pPr>
                <a:r>
                  <a:rPr lang="en-US" altLang="ko-KR" dirty="0"/>
                  <a:t>One-step</a:t>
                </a:r>
              </a:p>
              <a:p>
                <a:pPr marL="2228850" lvl="4" indent="-400050">
                  <a:buFont typeface="Wingdings" panose="05000000000000000000" pitchFamily="2" charset="2"/>
                  <a:buChar char="l"/>
                </a:pPr>
                <a:r>
                  <a:rPr lang="en-US" altLang="ko-KR" dirty="0"/>
                  <a:t>Multi-step</a:t>
                </a:r>
              </a:p>
              <a:p>
                <a:pPr marL="1771650" lvl="3" indent="-4000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Imitation learning methods</a:t>
                </a:r>
              </a:p>
              <a:p>
                <a:pPr marL="2228850" lvl="4" indent="-400050">
                  <a:buFont typeface="Wingdings" panose="05000000000000000000" pitchFamily="2" charset="2"/>
                  <a:buChar char="l"/>
                </a:pPr>
                <a:r>
                  <a:rPr lang="en-US" altLang="ko-KR" dirty="0"/>
                  <a:t>Optionally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conditional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학습하기 위해</a:t>
                </a:r>
                <a:r>
                  <a:rPr lang="en-US" altLang="ko-KR" dirty="0"/>
                  <a:t>, behavior policy</a:t>
                </a:r>
                <a:r>
                  <a:rPr lang="ko-KR" altLang="en-US" dirty="0"/>
                  <a:t>로부터 남아있는 </a:t>
                </a:r>
                <a:r>
                  <a:rPr lang="en-US" altLang="ko-KR" dirty="0"/>
                  <a:t>sample</a:t>
                </a:r>
                <a:r>
                  <a:rPr lang="ko-KR" altLang="en-US" dirty="0"/>
                  <a:t>을 모방</a:t>
                </a:r>
                <a:endParaRPr lang="en-US" altLang="ko-KR" dirty="0"/>
              </a:p>
              <a:p>
                <a:pPr marL="857250" lvl="1" indent="-4000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남은 </a:t>
                </a:r>
                <a:r>
                  <a:rPr lang="en-US" altLang="ko-KR" dirty="0"/>
                  <a:t>offline RL</a:t>
                </a:r>
                <a:r>
                  <a:rPr lang="ko-KR" altLang="en-US" dirty="0"/>
                  <a:t>의 변형들은 어떤 관계가 있는데</a:t>
                </a:r>
                <a:r>
                  <a:rPr lang="en-US" altLang="ko-KR" dirty="0"/>
                  <a:t>, Fig 4</a:t>
                </a:r>
                <a:r>
                  <a:rPr lang="ko-KR" altLang="en-US" dirty="0"/>
                  <a:t>를 참조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B6151-29C7-BF58-78BE-0DD9AA01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6555897"/>
              </a:xfrm>
              <a:prstGeom prst="rect">
                <a:avLst/>
              </a:prstGeom>
              <a:blipFill>
                <a:blip r:embed="rId2"/>
                <a:stretch>
                  <a:fillRect l="-500" t="-837" b="-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467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40BF63-7F17-C74A-3FA7-AD4D0AD6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2086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B94922-4B2F-D51B-6337-B0085B003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086" y="561975"/>
            <a:ext cx="8968998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63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95F0A80D4553143A2FDB1949E5E9463" ma:contentTypeVersion="2" ma:contentTypeDescription="새 문서를 만듭니다." ma:contentTypeScope="" ma:versionID="72a104c135a1c57c3a78dca7fea5ed44">
  <xsd:schema xmlns:xsd="http://www.w3.org/2001/XMLSchema" xmlns:xs="http://www.w3.org/2001/XMLSchema" xmlns:p="http://schemas.microsoft.com/office/2006/metadata/properties" xmlns:ns3="fb4bdfe9-72e8-4670-a169-b0994f0e2364" targetNamespace="http://schemas.microsoft.com/office/2006/metadata/properties" ma:root="true" ma:fieldsID="129b5059a2f42ad0aa089a0deb4d39bb" ns3:_="">
    <xsd:import namespace="fb4bdfe9-72e8-4670-a169-b0994f0e236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4bdfe9-72e8-4670-a169-b0994f0e23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A88C85-544F-49FB-8A6C-EACF7F3424D0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fb4bdfe9-72e8-4670-a169-b0994f0e2364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8889FF1-C839-48B7-B412-E23B3BFE46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AC09B6-05E1-459B-974D-972628E527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4bdfe9-72e8-4670-a169-b0994f0e23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13921</TotalTime>
  <Words>7439</Words>
  <Application>Microsoft Office PowerPoint</Application>
  <PresentationFormat>와이드스크린</PresentationFormat>
  <Paragraphs>450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나호준</dc:creator>
  <cp:lastModifiedBy>나호준</cp:lastModifiedBy>
  <cp:revision>23</cp:revision>
  <dcterms:created xsi:type="dcterms:W3CDTF">2022-06-02T03:52:50Z</dcterms:created>
  <dcterms:modified xsi:type="dcterms:W3CDTF">2022-06-16T05:43:24Z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0x010100C95F0A80D4553143A2FDB1949E5E9463</vt:lpwstr>
  </property>
</Properties>
</file>